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1"/>
  </p:notesMasterIdLst>
  <p:sldIdLst>
    <p:sldId id="256" r:id="rId2"/>
    <p:sldId id="257" r:id="rId3"/>
    <p:sldId id="261" r:id="rId4"/>
    <p:sldId id="260" r:id="rId5"/>
    <p:sldId id="262" r:id="rId6"/>
    <p:sldId id="264" r:id="rId7"/>
    <p:sldId id="269" r:id="rId8"/>
    <p:sldId id="268" r:id="rId9"/>
    <p:sldId id="265" r:id="rId10"/>
    <p:sldId id="270" r:id="rId11"/>
    <p:sldId id="271" r:id="rId12"/>
    <p:sldId id="272" r:id="rId13"/>
    <p:sldId id="273" r:id="rId14"/>
    <p:sldId id="274" r:id="rId15"/>
    <p:sldId id="275" r:id="rId16"/>
    <p:sldId id="276" r:id="rId17"/>
    <p:sldId id="277" r:id="rId18"/>
    <p:sldId id="279" r:id="rId19"/>
    <p:sldId id="281" r:id="rId20"/>
    <p:sldId id="282" r:id="rId21"/>
    <p:sldId id="283" r:id="rId22"/>
    <p:sldId id="284" r:id="rId23"/>
    <p:sldId id="285" r:id="rId24"/>
    <p:sldId id="287" r:id="rId25"/>
    <p:sldId id="288" r:id="rId26"/>
    <p:sldId id="289" r:id="rId27"/>
    <p:sldId id="290" r:id="rId28"/>
    <p:sldId id="291" r:id="rId29"/>
    <p:sldId id="292" r:id="rId30"/>
    <p:sldId id="293" r:id="rId31"/>
    <p:sldId id="294" r:id="rId32"/>
    <p:sldId id="295" r:id="rId33"/>
    <p:sldId id="296" r:id="rId34"/>
    <p:sldId id="299" r:id="rId35"/>
    <p:sldId id="298" r:id="rId36"/>
    <p:sldId id="300" r:id="rId37"/>
    <p:sldId id="301" r:id="rId38"/>
    <p:sldId id="302" r:id="rId39"/>
    <p:sldId id="303" r:id="rId40"/>
    <p:sldId id="304" r:id="rId41"/>
    <p:sldId id="306" r:id="rId42"/>
    <p:sldId id="305" r:id="rId43"/>
    <p:sldId id="307" r:id="rId44"/>
    <p:sldId id="308" r:id="rId45"/>
    <p:sldId id="309" r:id="rId46"/>
    <p:sldId id="310" r:id="rId47"/>
    <p:sldId id="324" r:id="rId48"/>
    <p:sldId id="325" r:id="rId49"/>
    <p:sldId id="315" r:id="rId50"/>
    <p:sldId id="321" r:id="rId51"/>
    <p:sldId id="319" r:id="rId52"/>
    <p:sldId id="323" r:id="rId53"/>
    <p:sldId id="317" r:id="rId54"/>
    <p:sldId id="318" r:id="rId55"/>
    <p:sldId id="320" r:id="rId56"/>
    <p:sldId id="322" r:id="rId57"/>
    <p:sldId id="326" r:id="rId58"/>
    <p:sldId id="328" r:id="rId59"/>
    <p:sldId id="329" r:id="rId60"/>
    <p:sldId id="330" r:id="rId61"/>
    <p:sldId id="331" r:id="rId62"/>
    <p:sldId id="334" r:id="rId63"/>
    <p:sldId id="332" r:id="rId64"/>
    <p:sldId id="333" r:id="rId65"/>
    <p:sldId id="335" r:id="rId66"/>
    <p:sldId id="336" r:id="rId67"/>
    <p:sldId id="337" r:id="rId68"/>
    <p:sldId id="339" r:id="rId69"/>
    <p:sldId id="338" r:id="rId70"/>
    <p:sldId id="340" r:id="rId71"/>
    <p:sldId id="341" r:id="rId72"/>
    <p:sldId id="343" r:id="rId73"/>
    <p:sldId id="342" r:id="rId74"/>
    <p:sldId id="344" r:id="rId75"/>
    <p:sldId id="345" r:id="rId76"/>
    <p:sldId id="346" r:id="rId77"/>
    <p:sldId id="349" r:id="rId78"/>
    <p:sldId id="348" r:id="rId79"/>
    <p:sldId id="347" r:id="rId80"/>
    <p:sldId id="350" r:id="rId81"/>
    <p:sldId id="351" r:id="rId82"/>
    <p:sldId id="353" r:id="rId83"/>
    <p:sldId id="354" r:id="rId84"/>
    <p:sldId id="356" r:id="rId85"/>
    <p:sldId id="357" r:id="rId86"/>
    <p:sldId id="355" r:id="rId87"/>
    <p:sldId id="358" r:id="rId88"/>
    <p:sldId id="360" r:id="rId89"/>
    <p:sldId id="359" r:id="rId90"/>
    <p:sldId id="361" r:id="rId91"/>
    <p:sldId id="363" r:id="rId92"/>
    <p:sldId id="362" r:id="rId93"/>
    <p:sldId id="364" r:id="rId94"/>
    <p:sldId id="365" r:id="rId95"/>
    <p:sldId id="366" r:id="rId96"/>
    <p:sldId id="369" r:id="rId97"/>
    <p:sldId id="370" r:id="rId98"/>
    <p:sldId id="371" r:id="rId99"/>
    <p:sldId id="372" r:id="rId100"/>
    <p:sldId id="373" r:id="rId101"/>
    <p:sldId id="374" r:id="rId102"/>
    <p:sldId id="375" r:id="rId103"/>
    <p:sldId id="376" r:id="rId104"/>
    <p:sldId id="380" r:id="rId105"/>
    <p:sldId id="381" r:id="rId106"/>
    <p:sldId id="377" r:id="rId107"/>
    <p:sldId id="378" r:id="rId108"/>
    <p:sldId id="379" r:id="rId109"/>
    <p:sldId id="259" r:id="rId110"/>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886" autoAdjust="0"/>
    <p:restoredTop sz="95672" autoAdjust="0"/>
  </p:normalViewPr>
  <p:slideViewPr>
    <p:cSldViewPr>
      <p:cViewPr>
        <p:scale>
          <a:sx n="90" d="100"/>
          <a:sy n="90" d="100"/>
        </p:scale>
        <p:origin x="-72" y="-15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slide" Target="slides/slide109.xml"/><Relationship Id="rId115"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1B970B-ECBF-4A93-9E9B-39D9AF350A44}" type="doc">
      <dgm:prSet loTypeId="urn:microsoft.com/office/officeart/2005/8/layout/chevron1" loCatId="process" qsTypeId="urn:microsoft.com/office/officeart/2005/8/quickstyle/simple1" qsCatId="simple" csTypeId="urn:microsoft.com/office/officeart/2005/8/colors/colorful4" csCatId="colorful" phldr="1"/>
      <dgm:spPr/>
    </dgm:pt>
    <dgm:pt modelId="{BF215846-B0FA-42B4-9011-5675DE9F7870}">
      <dgm:prSet phldrT="[文本]"/>
      <dgm:spPr/>
      <dgm:t>
        <a:bodyPr/>
        <a:lstStyle/>
        <a:p>
          <a:r>
            <a:rPr lang="zh-CN" altLang="en-US" smtClean="0">
              <a:latin typeface="微软雅黑" pitchFamily="34" charset="-122"/>
              <a:ea typeface="微软雅黑" pitchFamily="34" charset="-122"/>
            </a:rPr>
            <a:t>发送请求</a:t>
          </a:r>
          <a:endParaRPr lang="zh-CN" altLang="en-US">
            <a:latin typeface="微软雅黑" pitchFamily="34" charset="-122"/>
            <a:ea typeface="微软雅黑" pitchFamily="34" charset="-122"/>
          </a:endParaRPr>
        </a:p>
      </dgm:t>
    </dgm:pt>
    <dgm:pt modelId="{D41BD820-16A3-4A94-AF13-E05FA5A90EFD}" type="parTrans" cxnId="{724826E8-6642-44A0-8493-5931AF33731E}">
      <dgm:prSet/>
      <dgm:spPr/>
      <dgm:t>
        <a:bodyPr/>
        <a:lstStyle/>
        <a:p>
          <a:endParaRPr lang="zh-CN" altLang="en-US">
            <a:latin typeface="微软雅黑" pitchFamily="34" charset="-122"/>
            <a:ea typeface="微软雅黑" pitchFamily="34" charset="-122"/>
          </a:endParaRPr>
        </a:p>
      </dgm:t>
    </dgm:pt>
    <dgm:pt modelId="{519A40FA-F9E4-48D2-AC0D-D0B65E4E869B}" type="sibTrans" cxnId="{724826E8-6642-44A0-8493-5931AF33731E}">
      <dgm:prSet/>
      <dgm:spPr/>
      <dgm:t>
        <a:bodyPr/>
        <a:lstStyle/>
        <a:p>
          <a:endParaRPr lang="zh-CN" altLang="en-US">
            <a:latin typeface="微软雅黑" pitchFamily="34" charset="-122"/>
            <a:ea typeface="微软雅黑" pitchFamily="34" charset="-122"/>
          </a:endParaRPr>
        </a:p>
      </dgm:t>
    </dgm:pt>
    <dgm:pt modelId="{B3D472B0-BD23-402F-B188-5D507110F925}">
      <dgm:prSet phldrT="[文本]"/>
      <dgm:spPr/>
      <dgm:t>
        <a:bodyPr/>
        <a:lstStyle/>
        <a:p>
          <a:r>
            <a:rPr lang="zh-CN" altLang="en-US" smtClean="0">
              <a:latin typeface="微软雅黑" pitchFamily="34" charset="-122"/>
              <a:ea typeface="微软雅黑" pitchFamily="34" charset="-122"/>
            </a:rPr>
            <a:t>解析内容</a:t>
          </a:r>
          <a:endParaRPr lang="zh-CN" altLang="en-US">
            <a:latin typeface="微软雅黑" pitchFamily="34" charset="-122"/>
            <a:ea typeface="微软雅黑" pitchFamily="34" charset="-122"/>
          </a:endParaRPr>
        </a:p>
      </dgm:t>
    </dgm:pt>
    <dgm:pt modelId="{BF95EB67-76E3-422E-91A4-5BB95B7E0B0D}" type="parTrans" cxnId="{0BC5F018-D751-4E41-BEFA-7F66D355C894}">
      <dgm:prSet/>
      <dgm:spPr/>
      <dgm:t>
        <a:bodyPr/>
        <a:lstStyle/>
        <a:p>
          <a:endParaRPr lang="zh-CN" altLang="en-US">
            <a:latin typeface="微软雅黑" pitchFamily="34" charset="-122"/>
            <a:ea typeface="微软雅黑" pitchFamily="34" charset="-122"/>
          </a:endParaRPr>
        </a:p>
      </dgm:t>
    </dgm:pt>
    <dgm:pt modelId="{16B7836F-84D1-4838-A698-727F36B5DA85}" type="sibTrans" cxnId="{0BC5F018-D751-4E41-BEFA-7F66D355C894}">
      <dgm:prSet/>
      <dgm:spPr/>
      <dgm:t>
        <a:bodyPr/>
        <a:lstStyle/>
        <a:p>
          <a:endParaRPr lang="zh-CN" altLang="en-US">
            <a:latin typeface="微软雅黑" pitchFamily="34" charset="-122"/>
            <a:ea typeface="微软雅黑" pitchFamily="34" charset="-122"/>
          </a:endParaRPr>
        </a:p>
      </dgm:t>
    </dgm:pt>
    <dgm:pt modelId="{7D543937-A2D4-46A9-9606-ED71797DA1D0}">
      <dgm:prSet phldrT="[文本]"/>
      <dgm:spPr/>
      <dgm:t>
        <a:bodyPr/>
        <a:lstStyle/>
        <a:p>
          <a:r>
            <a:rPr lang="zh-CN" altLang="en-US" smtClean="0">
              <a:latin typeface="微软雅黑" pitchFamily="34" charset="-122"/>
              <a:ea typeface="微软雅黑" pitchFamily="34" charset="-122"/>
            </a:rPr>
            <a:t>渲染网页</a:t>
          </a:r>
          <a:endParaRPr lang="zh-CN" altLang="en-US">
            <a:latin typeface="微软雅黑" pitchFamily="34" charset="-122"/>
            <a:ea typeface="微软雅黑" pitchFamily="34" charset="-122"/>
          </a:endParaRPr>
        </a:p>
      </dgm:t>
    </dgm:pt>
    <dgm:pt modelId="{88C5E260-8A6F-43E1-8ECA-789E1639FB8C}" type="parTrans" cxnId="{5F65F1C8-5AEB-4A00-8D71-E90F830445C3}">
      <dgm:prSet/>
      <dgm:spPr/>
      <dgm:t>
        <a:bodyPr/>
        <a:lstStyle/>
        <a:p>
          <a:endParaRPr lang="zh-CN" altLang="en-US">
            <a:latin typeface="微软雅黑" pitchFamily="34" charset="-122"/>
            <a:ea typeface="微软雅黑" pitchFamily="34" charset="-122"/>
          </a:endParaRPr>
        </a:p>
      </dgm:t>
    </dgm:pt>
    <dgm:pt modelId="{652CBC38-8B3C-442E-A584-045387C5C5E3}" type="sibTrans" cxnId="{5F65F1C8-5AEB-4A00-8D71-E90F830445C3}">
      <dgm:prSet/>
      <dgm:spPr/>
      <dgm:t>
        <a:bodyPr/>
        <a:lstStyle/>
        <a:p>
          <a:endParaRPr lang="zh-CN" altLang="en-US">
            <a:latin typeface="微软雅黑" pitchFamily="34" charset="-122"/>
            <a:ea typeface="微软雅黑" pitchFamily="34" charset="-122"/>
          </a:endParaRPr>
        </a:p>
      </dgm:t>
    </dgm:pt>
    <dgm:pt modelId="{D42E4B82-1634-44DB-99B5-F81E5FF9D490}" type="pres">
      <dgm:prSet presAssocID="{701B970B-ECBF-4A93-9E9B-39D9AF350A44}" presName="Name0" presStyleCnt="0">
        <dgm:presLayoutVars>
          <dgm:dir/>
          <dgm:animLvl val="lvl"/>
          <dgm:resizeHandles val="exact"/>
        </dgm:presLayoutVars>
      </dgm:prSet>
      <dgm:spPr/>
    </dgm:pt>
    <dgm:pt modelId="{25546CB6-4FEB-4DDA-BD70-8187DD744544}" type="pres">
      <dgm:prSet presAssocID="{BF215846-B0FA-42B4-9011-5675DE9F7870}" presName="parTxOnly" presStyleLbl="node1" presStyleIdx="0" presStyleCnt="3">
        <dgm:presLayoutVars>
          <dgm:chMax val="0"/>
          <dgm:chPref val="0"/>
          <dgm:bulletEnabled val="1"/>
        </dgm:presLayoutVars>
      </dgm:prSet>
      <dgm:spPr/>
      <dgm:t>
        <a:bodyPr/>
        <a:lstStyle/>
        <a:p>
          <a:endParaRPr lang="zh-CN" altLang="en-US"/>
        </a:p>
      </dgm:t>
    </dgm:pt>
    <dgm:pt modelId="{636AC9FE-4A06-4941-B904-581CC31E8244}" type="pres">
      <dgm:prSet presAssocID="{519A40FA-F9E4-48D2-AC0D-D0B65E4E869B}" presName="parTxOnlySpace" presStyleCnt="0"/>
      <dgm:spPr/>
    </dgm:pt>
    <dgm:pt modelId="{9F5D4C86-3539-4A89-AB0A-DB3065B2849B}" type="pres">
      <dgm:prSet presAssocID="{B3D472B0-BD23-402F-B188-5D507110F925}" presName="parTxOnly" presStyleLbl="node1" presStyleIdx="1" presStyleCnt="3">
        <dgm:presLayoutVars>
          <dgm:chMax val="0"/>
          <dgm:chPref val="0"/>
          <dgm:bulletEnabled val="1"/>
        </dgm:presLayoutVars>
      </dgm:prSet>
      <dgm:spPr/>
      <dgm:t>
        <a:bodyPr/>
        <a:lstStyle/>
        <a:p>
          <a:endParaRPr lang="zh-CN" altLang="en-US"/>
        </a:p>
      </dgm:t>
    </dgm:pt>
    <dgm:pt modelId="{0A27965C-84E3-4693-8E25-6FF7516C153C}" type="pres">
      <dgm:prSet presAssocID="{16B7836F-84D1-4838-A698-727F36B5DA85}" presName="parTxOnlySpace" presStyleCnt="0"/>
      <dgm:spPr/>
    </dgm:pt>
    <dgm:pt modelId="{946132C6-B312-4E43-8C9D-5AD6048ED883}" type="pres">
      <dgm:prSet presAssocID="{7D543937-A2D4-46A9-9606-ED71797DA1D0}" presName="parTxOnly" presStyleLbl="node1" presStyleIdx="2" presStyleCnt="3">
        <dgm:presLayoutVars>
          <dgm:chMax val="0"/>
          <dgm:chPref val="0"/>
          <dgm:bulletEnabled val="1"/>
        </dgm:presLayoutVars>
      </dgm:prSet>
      <dgm:spPr/>
      <dgm:t>
        <a:bodyPr/>
        <a:lstStyle/>
        <a:p>
          <a:endParaRPr lang="zh-CN" altLang="en-US"/>
        </a:p>
      </dgm:t>
    </dgm:pt>
  </dgm:ptLst>
  <dgm:cxnLst>
    <dgm:cxn modelId="{FA3712E2-BBCB-4EF0-B2CD-F94B9903CE58}" type="presOf" srcId="{701B970B-ECBF-4A93-9E9B-39D9AF350A44}" destId="{D42E4B82-1634-44DB-99B5-F81E5FF9D490}" srcOrd="0" destOrd="0" presId="urn:microsoft.com/office/officeart/2005/8/layout/chevron1"/>
    <dgm:cxn modelId="{6816BE20-A5C9-43F5-BA54-117B45340DDB}" type="presOf" srcId="{B3D472B0-BD23-402F-B188-5D507110F925}" destId="{9F5D4C86-3539-4A89-AB0A-DB3065B2849B}" srcOrd="0" destOrd="0" presId="urn:microsoft.com/office/officeart/2005/8/layout/chevron1"/>
    <dgm:cxn modelId="{0BC5F018-D751-4E41-BEFA-7F66D355C894}" srcId="{701B970B-ECBF-4A93-9E9B-39D9AF350A44}" destId="{B3D472B0-BD23-402F-B188-5D507110F925}" srcOrd="1" destOrd="0" parTransId="{BF95EB67-76E3-422E-91A4-5BB95B7E0B0D}" sibTransId="{16B7836F-84D1-4838-A698-727F36B5DA85}"/>
    <dgm:cxn modelId="{5BA119C6-5357-4498-92DF-2F6C476B03FB}" type="presOf" srcId="{BF215846-B0FA-42B4-9011-5675DE9F7870}" destId="{25546CB6-4FEB-4DDA-BD70-8187DD744544}" srcOrd="0" destOrd="0" presId="urn:microsoft.com/office/officeart/2005/8/layout/chevron1"/>
    <dgm:cxn modelId="{DA1B1D0F-3BC1-4FB7-978A-54B0039C2146}" type="presOf" srcId="{7D543937-A2D4-46A9-9606-ED71797DA1D0}" destId="{946132C6-B312-4E43-8C9D-5AD6048ED883}" srcOrd="0" destOrd="0" presId="urn:microsoft.com/office/officeart/2005/8/layout/chevron1"/>
    <dgm:cxn modelId="{724826E8-6642-44A0-8493-5931AF33731E}" srcId="{701B970B-ECBF-4A93-9E9B-39D9AF350A44}" destId="{BF215846-B0FA-42B4-9011-5675DE9F7870}" srcOrd="0" destOrd="0" parTransId="{D41BD820-16A3-4A94-AF13-E05FA5A90EFD}" sibTransId="{519A40FA-F9E4-48D2-AC0D-D0B65E4E869B}"/>
    <dgm:cxn modelId="{5F65F1C8-5AEB-4A00-8D71-E90F830445C3}" srcId="{701B970B-ECBF-4A93-9E9B-39D9AF350A44}" destId="{7D543937-A2D4-46A9-9606-ED71797DA1D0}" srcOrd="2" destOrd="0" parTransId="{88C5E260-8A6F-43E1-8ECA-789E1639FB8C}" sibTransId="{652CBC38-8B3C-442E-A584-045387C5C5E3}"/>
    <dgm:cxn modelId="{6D4571ED-6C28-45DB-B3AC-D5D0E9A8C086}" type="presParOf" srcId="{D42E4B82-1634-44DB-99B5-F81E5FF9D490}" destId="{25546CB6-4FEB-4DDA-BD70-8187DD744544}" srcOrd="0" destOrd="0" presId="urn:microsoft.com/office/officeart/2005/8/layout/chevron1"/>
    <dgm:cxn modelId="{9A9796A6-1251-41EE-A526-06F315B27CE7}" type="presParOf" srcId="{D42E4B82-1634-44DB-99B5-F81E5FF9D490}" destId="{636AC9FE-4A06-4941-B904-581CC31E8244}" srcOrd="1" destOrd="0" presId="urn:microsoft.com/office/officeart/2005/8/layout/chevron1"/>
    <dgm:cxn modelId="{B4FBBC3F-7751-4B03-9B13-D61202CFAE7E}" type="presParOf" srcId="{D42E4B82-1634-44DB-99B5-F81E5FF9D490}" destId="{9F5D4C86-3539-4A89-AB0A-DB3065B2849B}" srcOrd="2" destOrd="0" presId="urn:microsoft.com/office/officeart/2005/8/layout/chevron1"/>
    <dgm:cxn modelId="{31B8622B-922A-45DB-8513-0A21025D0183}" type="presParOf" srcId="{D42E4B82-1634-44DB-99B5-F81E5FF9D490}" destId="{0A27965C-84E3-4693-8E25-6FF7516C153C}" srcOrd="3" destOrd="0" presId="urn:microsoft.com/office/officeart/2005/8/layout/chevron1"/>
    <dgm:cxn modelId="{8A6DFB61-931C-4322-850E-1BF08AE25F4C}" type="presParOf" srcId="{D42E4B82-1634-44DB-99B5-F81E5FF9D490}" destId="{946132C6-B312-4E43-8C9D-5AD6048ED883}"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546CB6-4FEB-4DDA-BD70-8187DD744544}">
      <dsp:nvSpPr>
        <dsp:cNvPr id="0" name=""/>
        <dsp:cNvSpPr/>
      </dsp:nvSpPr>
      <dsp:spPr>
        <a:xfrm>
          <a:off x="1785" y="1596826"/>
          <a:ext cx="2175867" cy="870346"/>
        </a:xfrm>
        <a:prstGeom prst="chevron">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30671" rIns="30671" bIns="30671" numCol="1" spcCol="1270" anchor="ctr" anchorCtr="0">
          <a:noAutofit/>
        </a:bodyPr>
        <a:lstStyle/>
        <a:p>
          <a:pPr lvl="0" algn="ctr" defTabSz="1022350">
            <a:lnSpc>
              <a:spcPct val="90000"/>
            </a:lnSpc>
            <a:spcBef>
              <a:spcPct val="0"/>
            </a:spcBef>
            <a:spcAft>
              <a:spcPct val="35000"/>
            </a:spcAft>
          </a:pPr>
          <a:r>
            <a:rPr lang="zh-CN" altLang="en-US" sz="2300" kern="1200" smtClean="0">
              <a:latin typeface="微软雅黑" pitchFamily="34" charset="-122"/>
              <a:ea typeface="微软雅黑" pitchFamily="34" charset="-122"/>
            </a:rPr>
            <a:t>发送请求</a:t>
          </a:r>
          <a:endParaRPr lang="zh-CN" altLang="en-US" sz="2300" kern="1200">
            <a:latin typeface="微软雅黑" pitchFamily="34" charset="-122"/>
            <a:ea typeface="微软雅黑" pitchFamily="34" charset="-122"/>
          </a:endParaRPr>
        </a:p>
      </dsp:txBody>
      <dsp:txXfrm>
        <a:off x="436958" y="1596826"/>
        <a:ext cx="1305521" cy="870346"/>
      </dsp:txXfrm>
    </dsp:sp>
    <dsp:sp modelId="{9F5D4C86-3539-4A89-AB0A-DB3065B2849B}">
      <dsp:nvSpPr>
        <dsp:cNvPr id="0" name=""/>
        <dsp:cNvSpPr/>
      </dsp:nvSpPr>
      <dsp:spPr>
        <a:xfrm>
          <a:off x="1960066" y="1596826"/>
          <a:ext cx="2175867" cy="870346"/>
        </a:xfrm>
        <a:prstGeom prst="chevron">
          <a:avLst/>
        </a:prstGeom>
        <a:solidFill>
          <a:schemeClr val="accent4">
            <a:hueOff val="-2232385"/>
            <a:satOff val="13449"/>
            <a:lumOff val="10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30671" rIns="30671" bIns="30671" numCol="1" spcCol="1270" anchor="ctr" anchorCtr="0">
          <a:noAutofit/>
        </a:bodyPr>
        <a:lstStyle/>
        <a:p>
          <a:pPr lvl="0" algn="ctr" defTabSz="1022350">
            <a:lnSpc>
              <a:spcPct val="90000"/>
            </a:lnSpc>
            <a:spcBef>
              <a:spcPct val="0"/>
            </a:spcBef>
            <a:spcAft>
              <a:spcPct val="35000"/>
            </a:spcAft>
          </a:pPr>
          <a:r>
            <a:rPr lang="zh-CN" altLang="en-US" sz="2300" kern="1200" smtClean="0">
              <a:latin typeface="微软雅黑" pitchFamily="34" charset="-122"/>
              <a:ea typeface="微软雅黑" pitchFamily="34" charset="-122"/>
            </a:rPr>
            <a:t>解析内容</a:t>
          </a:r>
          <a:endParaRPr lang="zh-CN" altLang="en-US" sz="2300" kern="1200">
            <a:latin typeface="微软雅黑" pitchFamily="34" charset="-122"/>
            <a:ea typeface="微软雅黑" pitchFamily="34" charset="-122"/>
          </a:endParaRPr>
        </a:p>
      </dsp:txBody>
      <dsp:txXfrm>
        <a:off x="2395239" y="1596826"/>
        <a:ext cx="1305521" cy="870346"/>
      </dsp:txXfrm>
    </dsp:sp>
    <dsp:sp modelId="{946132C6-B312-4E43-8C9D-5AD6048ED883}">
      <dsp:nvSpPr>
        <dsp:cNvPr id="0" name=""/>
        <dsp:cNvSpPr/>
      </dsp:nvSpPr>
      <dsp:spPr>
        <a:xfrm>
          <a:off x="3918346" y="1596826"/>
          <a:ext cx="2175867" cy="870346"/>
        </a:xfrm>
        <a:prstGeom prst="chevron">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30671" rIns="30671" bIns="30671" numCol="1" spcCol="1270" anchor="ctr" anchorCtr="0">
          <a:noAutofit/>
        </a:bodyPr>
        <a:lstStyle/>
        <a:p>
          <a:pPr lvl="0" algn="ctr" defTabSz="1022350">
            <a:lnSpc>
              <a:spcPct val="90000"/>
            </a:lnSpc>
            <a:spcBef>
              <a:spcPct val="0"/>
            </a:spcBef>
            <a:spcAft>
              <a:spcPct val="35000"/>
            </a:spcAft>
          </a:pPr>
          <a:r>
            <a:rPr lang="zh-CN" altLang="en-US" sz="2300" kern="1200" smtClean="0">
              <a:latin typeface="微软雅黑" pitchFamily="34" charset="-122"/>
              <a:ea typeface="微软雅黑" pitchFamily="34" charset="-122"/>
            </a:rPr>
            <a:t>渲染网页</a:t>
          </a:r>
          <a:endParaRPr lang="zh-CN" altLang="en-US" sz="2300" kern="1200">
            <a:latin typeface="微软雅黑" pitchFamily="34" charset="-122"/>
            <a:ea typeface="微软雅黑" pitchFamily="34" charset="-122"/>
          </a:endParaRPr>
        </a:p>
      </dsp:txBody>
      <dsp:txXfrm>
        <a:off x="4353519" y="1596826"/>
        <a:ext cx="1305521" cy="87034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jpeg>
</file>

<file path=ppt/media/image30.gif>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9BB65A-9694-4378-BFCD-AAC1A36774CD}" type="datetimeFigureOut">
              <a:rPr lang="zh-CN" altLang="en-US" smtClean="0"/>
              <a:t>2020/11/12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C61C4C-4C18-4A01-AD54-50B462009B3C}" type="slidenum">
              <a:rPr lang="zh-CN" altLang="en-US" smtClean="0"/>
              <a:t>‹#›</a:t>
            </a:fld>
            <a:endParaRPr lang="zh-CN" altLang="en-US"/>
          </a:p>
        </p:txBody>
      </p:sp>
    </p:spTree>
    <p:extLst>
      <p:ext uri="{BB962C8B-B14F-4D97-AF65-F5344CB8AC3E}">
        <p14:creationId xmlns:p14="http://schemas.microsoft.com/office/powerpoint/2010/main" val="2215424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14</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104</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105</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106</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15</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16</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20</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21</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22</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23</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24</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25</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26</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29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31</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32</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33</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34</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35</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36</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39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41</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42</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43</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44</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45</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46</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49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51</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52</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53</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54</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55</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56</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59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61</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62</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63</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64</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65</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66</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69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71</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72</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73</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11</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74</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75</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76</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79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81</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82</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83</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12</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84</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85</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86</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89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91</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92</a:t>
            </a:fld>
            <a:endParaRPr lang="zh-CN" altLang="en-US"/>
          </a:p>
        </p:txBody>
      </p:sp>
    </p:spTree>
    <p:extLst>
      <p:ext uri="{BB962C8B-B14F-4D97-AF65-F5344CB8AC3E}">
        <p14:creationId xmlns:p14="http://schemas.microsoft.com/office/powerpoint/2010/main" val="337940139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93</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13</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94</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95</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96</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97</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98</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99</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100</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101</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102</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C61C4C-4C18-4A01-AD54-50B462009B3C}" type="slidenum">
              <a:rPr lang="zh-CN" altLang="en-US" smtClean="0"/>
              <a:t>103</a:t>
            </a:fld>
            <a:endParaRPr lang="zh-CN" altLang="en-US"/>
          </a:p>
        </p:txBody>
      </p:sp>
    </p:spTree>
    <p:extLst>
      <p:ext uri="{BB962C8B-B14F-4D97-AF65-F5344CB8AC3E}">
        <p14:creationId xmlns:p14="http://schemas.microsoft.com/office/powerpoint/2010/main" val="16689795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제목 및 내용">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hyperlink" Target="http://www.free-powerpoint-templates-design.com/free-powerpoint-templates-design"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0.gif"/></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ProgrammingTeaching/Python-Web-Crawler"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4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4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5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5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6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6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65.png"/></Relationships>
</file>

<file path=ppt/slides/_rels/slide66.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code.visualstudio.com/#alt-download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74.xml"/><Relationship Id="rId1" Type="http://schemas.openxmlformats.org/officeDocument/2006/relationships/slideLayout" Target="../slideLayouts/slideLayout2.xml"/><Relationship Id="rId5" Type="http://schemas.openxmlformats.org/officeDocument/2006/relationships/image" Target="../media/image75.png"/><Relationship Id="rId4" Type="http://schemas.openxmlformats.org/officeDocument/2006/relationships/image" Target="../media/image74.png"/></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0.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76.xml"/><Relationship Id="rId1" Type="http://schemas.openxmlformats.org/officeDocument/2006/relationships/slideLayout" Target="../slideLayouts/slideLayout2.xml"/><Relationship Id="rId4" Type="http://schemas.openxmlformats.org/officeDocument/2006/relationships/image" Target="../media/image77.png"/></Relationships>
</file>

<file path=ppt/slides/_rels/slide81.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77.xml"/><Relationship Id="rId1" Type="http://schemas.openxmlformats.org/officeDocument/2006/relationships/slideLayout" Target="../slideLayouts/slideLayout2.xml"/><Relationship Id="rId4" Type="http://schemas.openxmlformats.org/officeDocument/2006/relationships/image" Target="../media/image79.png"/></Relationships>
</file>

<file path=ppt/slides/_rels/slide82.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78.xml"/><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image" Target="../media/image83.png"/></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hyperlink" Target="https://chromedriver.chromium.org/downloads" TargetMode="External"/><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91.xml"/><Relationship Id="rId1" Type="http://schemas.openxmlformats.org/officeDocument/2006/relationships/slideLayout" Target="../slideLayouts/slideLayout2.xml"/><Relationship Id="rId4" Type="http://schemas.openxmlformats.org/officeDocument/2006/relationships/image" Target="../media/image86.png"/></Relationships>
</file>

<file path=ppt/slides/_rels/slide96.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94.xml"/><Relationship Id="rId1" Type="http://schemas.openxmlformats.org/officeDocument/2006/relationships/slideLayout" Target="../slideLayouts/slideLayout2.xml"/><Relationship Id="rId4" Type="http://schemas.openxmlformats.org/officeDocument/2006/relationships/image" Target="../media/image89.png"/></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직사각형 3"/>
          <p:cNvSpPr/>
          <p:nvPr/>
        </p:nvSpPr>
        <p:spPr>
          <a:xfrm flipH="1">
            <a:off x="-1" y="2420888"/>
            <a:ext cx="9143995" cy="2016224"/>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7" name="TextBox 1"/>
          <p:cNvSpPr txBox="1">
            <a:spLocks noChangeArrowheads="1"/>
          </p:cNvSpPr>
          <p:nvPr/>
        </p:nvSpPr>
        <p:spPr bwMode="auto">
          <a:xfrm>
            <a:off x="0" y="2805316"/>
            <a:ext cx="8748464" cy="769441"/>
          </a:xfrm>
          <a:prstGeom prst="rect">
            <a:avLst/>
          </a:prstGeom>
          <a:noFill/>
          <a:ln w="9525">
            <a:noFill/>
            <a:miter lim="800000"/>
            <a:headEnd/>
            <a:tailEnd/>
          </a:ln>
        </p:spPr>
        <p:txBody>
          <a:bodyPr wrap="square">
            <a:spAutoFit/>
          </a:bodyPr>
          <a:lstStyle/>
          <a:p>
            <a:pPr algn="r"/>
            <a:r>
              <a:rPr lang="zh-CN" altLang="en-US" sz="4400" b="1" smtClean="0">
                <a:solidFill>
                  <a:schemeClr val="accent5">
                    <a:lumMod val="50000"/>
                  </a:schemeClr>
                </a:solidFill>
                <a:latin typeface="微软雅黑" pitchFamily="34" charset="-122"/>
                <a:ea typeface="微软雅黑" pitchFamily="34" charset="-122"/>
                <a:cs typeface="Arial" pitchFamily="34" charset="0"/>
              </a:rPr>
              <a:t>数据采集与网路爬虫</a:t>
            </a:r>
            <a:endParaRPr lang="en-US" altLang="ko-KR" sz="4400" b="1" dirty="0">
              <a:solidFill>
                <a:schemeClr val="accent5">
                  <a:lumMod val="50000"/>
                </a:schemeClr>
              </a:solidFill>
              <a:latin typeface="微软雅黑" pitchFamily="34" charset="-122"/>
              <a:ea typeface="微软雅黑" pitchFamily="34" charset="-122"/>
              <a:cs typeface="Arial" pitchFamily="34" charset="0"/>
            </a:endParaRPr>
          </a:p>
        </p:txBody>
      </p:sp>
      <p:sp>
        <p:nvSpPr>
          <p:cNvPr id="8" name="TextBox 7"/>
          <p:cNvSpPr txBox="1"/>
          <p:nvPr/>
        </p:nvSpPr>
        <p:spPr>
          <a:xfrm>
            <a:off x="0" y="3573016"/>
            <a:ext cx="8710812" cy="369332"/>
          </a:xfrm>
          <a:prstGeom prst="rect">
            <a:avLst/>
          </a:prstGeom>
          <a:noFill/>
        </p:spPr>
        <p:txBody>
          <a:bodyPr wrap="square">
            <a:spAutoFit/>
          </a:bodyPr>
          <a:lstStyle/>
          <a:p>
            <a:pPr algn="r" fontAlgn="auto">
              <a:spcBef>
                <a:spcPts val="0"/>
              </a:spcBef>
              <a:spcAft>
                <a:spcPts val="0"/>
              </a:spcAft>
              <a:defRPr/>
            </a:pPr>
            <a:r>
              <a:rPr kumimoji="0" lang="en-US" altLang="ko-KR" b="1" smtClean="0">
                <a:solidFill>
                  <a:schemeClr val="accent5">
                    <a:lumMod val="50000"/>
                  </a:schemeClr>
                </a:solidFill>
                <a:latin typeface="微软雅黑" pitchFamily="34" charset="-122"/>
                <a:ea typeface="微软雅黑" pitchFamily="34" charset="-122"/>
                <a:cs typeface="Arial" pitchFamily="34" charset="0"/>
              </a:rPr>
              <a:t>Python </a:t>
            </a:r>
            <a:r>
              <a:rPr kumimoji="0" lang="en-US" altLang="zh-CN" b="1" smtClean="0">
                <a:solidFill>
                  <a:schemeClr val="accent5">
                    <a:lumMod val="50000"/>
                  </a:schemeClr>
                </a:solidFill>
                <a:latin typeface="微软雅黑" pitchFamily="34" charset="-122"/>
                <a:ea typeface="微软雅黑" pitchFamily="34" charset="-122"/>
                <a:cs typeface="Arial" pitchFamily="34" charset="0"/>
              </a:rPr>
              <a:t>Web Crawler</a:t>
            </a:r>
            <a:endParaRPr kumimoji="0" lang="en-US" altLang="ko-KR" b="1" dirty="0">
              <a:solidFill>
                <a:schemeClr val="accent5">
                  <a:lumMod val="50000"/>
                </a:schemeClr>
              </a:solidFill>
              <a:latin typeface="微软雅黑" pitchFamily="34" charset="-122"/>
              <a:ea typeface="微软雅黑" pitchFamily="34" charset="-122"/>
              <a:cs typeface="Arial"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1384995"/>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网络爬虫是什么？</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网络</a:t>
            </a:r>
            <a:r>
              <a:rPr lang="zh-CN" altLang="en-US" sz="1600">
                <a:solidFill>
                  <a:schemeClr val="accent5">
                    <a:lumMod val="75000"/>
                  </a:schemeClr>
                </a:solidFill>
                <a:latin typeface="微软雅黑" pitchFamily="34" charset="-122"/>
                <a:ea typeface="微软雅黑" pitchFamily="34" charset="-122"/>
              </a:rPr>
              <a:t>爬虫</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web </a:t>
            </a:r>
            <a:r>
              <a:rPr lang="en-US" altLang="zh-CN" sz="1600">
                <a:solidFill>
                  <a:schemeClr val="accent5">
                    <a:lumMod val="75000"/>
                  </a:schemeClr>
                </a:solidFill>
                <a:latin typeface="微软雅黑" pitchFamily="34" charset="-122"/>
                <a:ea typeface="微软雅黑" pitchFamily="34" charset="-122"/>
              </a:rPr>
              <a:t>crawler</a:t>
            </a:r>
            <a:r>
              <a:rPr lang="zh-CN" altLang="en-US" sz="1600">
                <a:solidFill>
                  <a:schemeClr val="accent5">
                    <a:lumMod val="75000"/>
                  </a:schemeClr>
                </a:solidFill>
                <a:latin typeface="微软雅黑" pitchFamily="34" charset="-122"/>
                <a:ea typeface="微软雅黑" pitchFamily="34" charset="-122"/>
              </a:rPr>
              <a:t>），也叫网络蜘蛛（</a:t>
            </a:r>
            <a:r>
              <a:rPr lang="en-US" altLang="zh-CN" sz="1600">
                <a:solidFill>
                  <a:schemeClr val="accent5">
                    <a:lumMod val="75000"/>
                  </a:schemeClr>
                </a:solidFill>
                <a:latin typeface="微软雅黑" pitchFamily="34" charset="-122"/>
                <a:ea typeface="微软雅黑" pitchFamily="34" charset="-122"/>
              </a:rPr>
              <a:t>spider</a:t>
            </a:r>
            <a:r>
              <a:rPr lang="zh-CN" altLang="en-US" sz="1600">
                <a:solidFill>
                  <a:schemeClr val="accent5">
                    <a:lumMod val="75000"/>
                  </a:schemeClr>
                </a:solidFill>
                <a:latin typeface="微软雅黑" pitchFamily="34" charset="-122"/>
                <a:ea typeface="微软雅黑" pitchFamily="34" charset="-122"/>
              </a:rPr>
              <a:t>），是一种用来自动浏览万维网的网络机器人。其目的一般为编纂网络索引</a:t>
            </a:r>
            <a:r>
              <a:rPr lang="zh-CN" altLang="en-US" sz="1600" smtClean="0">
                <a:solidFill>
                  <a:schemeClr val="accent5">
                    <a:lumMod val="75000"/>
                  </a:schemeClr>
                </a:solidFill>
                <a:latin typeface="微软雅黑" pitchFamily="34" charset="-122"/>
                <a:ea typeface="微软雅黑" pitchFamily="34" charset="-122"/>
              </a:rPr>
              <a:t>。</a:t>
            </a:r>
            <a:endParaRPr lang="zh-CN" altLang="en-US" sz="1600">
              <a:solidFill>
                <a:schemeClr val="accent5">
                  <a:lumMod val="75000"/>
                </a:schemeClr>
              </a:solidFill>
              <a:latin typeface="微软雅黑" pitchFamily="34" charset="-122"/>
              <a:ea typeface="微软雅黑" pitchFamily="34" charset="-122"/>
            </a:endParaRPr>
          </a:p>
        </p:txBody>
      </p:sp>
      <p:pic>
        <p:nvPicPr>
          <p:cNvPr id="3074" name="Picture 2" descr="https://www.pcquest.com/wp-content/uploads/2016/06/google-xml-sitemaps.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8887" y="2420888"/>
            <a:ext cx="4086225" cy="2914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0684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down)">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 calcmode="lin" valueType="num">
                                      <p:cBhvr>
                                        <p:cTn id="17" dur="500" fill="hold"/>
                                        <p:tgtEl>
                                          <p:spTgt spid="3074"/>
                                        </p:tgtEl>
                                        <p:attrNameLst>
                                          <p:attrName>ppt_w</p:attrName>
                                        </p:attrNameLst>
                                      </p:cBhvr>
                                      <p:tavLst>
                                        <p:tav tm="0">
                                          <p:val>
                                            <p:fltVal val="0"/>
                                          </p:val>
                                        </p:tav>
                                        <p:tav tm="100000">
                                          <p:val>
                                            <p:strVal val="#ppt_w"/>
                                          </p:val>
                                        </p:tav>
                                      </p:tavLst>
                                    </p:anim>
                                    <p:anim calcmode="lin" valueType="num">
                                      <p:cBhvr>
                                        <p:cTn id="18" dur="500" fill="hold"/>
                                        <p:tgtEl>
                                          <p:spTgt spid="3074"/>
                                        </p:tgtEl>
                                        <p:attrNameLst>
                                          <p:attrName>ppt_h</p:attrName>
                                        </p:attrNameLst>
                                      </p:cBhvr>
                                      <p:tavLst>
                                        <p:tav tm="0">
                                          <p:val>
                                            <p:fltVal val="0"/>
                                          </p:val>
                                        </p:tav>
                                        <p:tav tm="100000">
                                          <p:val>
                                            <p:strVal val="#ppt_h"/>
                                          </p:val>
                                        </p:tav>
                                      </p:tavLst>
                                    </p:anim>
                                    <p:animEffect transition="in" filter="fade">
                                      <p:cBhvr>
                                        <p:cTn id="19"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2123658"/>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DOM</a:t>
            </a:r>
            <a:r>
              <a:rPr lang="zh-CN" altLang="en-US" b="1" smtClean="0">
                <a:solidFill>
                  <a:schemeClr val="accent5">
                    <a:lumMod val="50000"/>
                  </a:schemeClr>
                </a:solidFill>
                <a:latin typeface="微软雅黑" pitchFamily="34" charset="-122"/>
                <a:ea typeface="微软雅黑" pitchFamily="34" charset="-122"/>
              </a:rPr>
              <a:t>节点交互</a:t>
            </a:r>
            <a:endParaRPr lang="zh-CN" altLang="en-US" b="1">
              <a:solidFill>
                <a:schemeClr val="accent5">
                  <a:lumMod val="50000"/>
                </a:schemeClr>
              </a:solidFill>
              <a:latin typeface="微软雅黑" pitchFamily="34" charset="-122"/>
              <a:ea typeface="微软雅黑" pitchFamily="34" charset="-122"/>
            </a:endParaRPr>
          </a:p>
          <a:p>
            <a:pPr lvl="0" indent="341313" latinLnBrk="0">
              <a:lnSpc>
                <a:spcPct val="150000"/>
              </a:lnSpc>
            </a:pPr>
            <a:r>
              <a:rPr lang="zh-CN" altLang="en-US" sz="1600">
                <a:solidFill>
                  <a:srgbClr val="4BACC6">
                    <a:lumMod val="75000"/>
                  </a:srgbClr>
                </a:solidFill>
                <a:latin typeface="微软雅黑" pitchFamily="34" charset="-122"/>
                <a:ea typeface="微软雅黑" pitchFamily="34" charset="-122"/>
              </a:rPr>
              <a:t>节点交互</a:t>
            </a:r>
            <a:r>
              <a:rPr lang="zh-CN" altLang="en-US" sz="1600" smtClean="0">
                <a:solidFill>
                  <a:srgbClr val="4BACC6">
                    <a:lumMod val="75000"/>
                  </a:srgbClr>
                </a:solidFill>
                <a:latin typeface="微软雅黑" pitchFamily="34" charset="-122"/>
                <a:ea typeface="微软雅黑" pitchFamily="34" charset="-122"/>
              </a:rPr>
              <a:t>包括输入</a:t>
            </a:r>
            <a:r>
              <a:rPr lang="zh-CN" altLang="en-US" sz="1600">
                <a:solidFill>
                  <a:srgbClr val="4BACC6">
                    <a:lumMod val="75000"/>
                  </a:srgbClr>
                </a:solidFill>
                <a:latin typeface="微软雅黑" pitchFamily="34" charset="-122"/>
                <a:ea typeface="微软雅黑" pitchFamily="34" charset="-122"/>
              </a:rPr>
              <a:t>文字、清空文字、</a:t>
            </a:r>
            <a:r>
              <a:rPr lang="zh-CN" altLang="en-US" sz="1600" smtClean="0">
                <a:solidFill>
                  <a:srgbClr val="4BACC6">
                    <a:lumMod val="75000"/>
                  </a:srgbClr>
                </a:solidFill>
                <a:latin typeface="微软雅黑" pitchFamily="34" charset="-122"/>
                <a:ea typeface="微软雅黑" pitchFamily="34" charset="-122"/>
              </a:rPr>
              <a:t>点击</a:t>
            </a:r>
            <a:r>
              <a:rPr lang="zh-CN" altLang="en-US" sz="1600">
                <a:solidFill>
                  <a:srgbClr val="4BACC6">
                    <a:lumMod val="75000"/>
                  </a:srgbClr>
                </a:solidFill>
                <a:latin typeface="微软雅黑" pitchFamily="34" charset="-122"/>
                <a:ea typeface="微软雅黑" pitchFamily="34" charset="-122"/>
              </a:rPr>
              <a:t>事件</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键盘</a:t>
            </a:r>
            <a:r>
              <a:rPr lang="zh-CN" altLang="en-US" sz="1600" smtClean="0">
                <a:solidFill>
                  <a:srgbClr val="4BACC6">
                    <a:lumMod val="75000"/>
                  </a:srgbClr>
                </a:solidFill>
                <a:latin typeface="微软雅黑" pitchFamily="34" charset="-122"/>
                <a:ea typeface="微软雅黑" pitchFamily="34" charset="-122"/>
              </a:rPr>
              <a:t>按键</a:t>
            </a:r>
            <a:r>
              <a:rPr lang="zh-CN" altLang="en-US" sz="1600">
                <a:solidFill>
                  <a:srgbClr val="4BACC6">
                    <a:lumMod val="75000"/>
                  </a:srgbClr>
                </a:solidFill>
                <a:latin typeface="微软雅黑" pitchFamily="34" charset="-122"/>
                <a:ea typeface="微软雅黑" pitchFamily="34" charset="-122"/>
              </a:rPr>
              <a:t>、鼠标拖拽</a:t>
            </a:r>
            <a:r>
              <a:rPr lang="zh-CN" altLang="en-US" sz="1600" smtClean="0">
                <a:solidFill>
                  <a:srgbClr val="4BACC6">
                    <a:lumMod val="75000"/>
                  </a:srgbClr>
                </a:solidFill>
                <a:latin typeface="微软雅黑" pitchFamily="34" charset="-122"/>
                <a:ea typeface="微软雅黑" pitchFamily="34" charset="-122"/>
              </a:rPr>
              <a:t>等过程。其中鼠标拖拽包含了一套动作：从鼠标起点拖到鼠标终点的过程，也称为动作链。</a:t>
            </a:r>
            <a:endParaRPr lang="en-US" altLang="zh-CN" sz="1600" smtClean="0">
              <a:solidFill>
                <a:srgbClr val="4BACC6">
                  <a:lumMod val="75000"/>
                </a:srgbClr>
              </a:solidFill>
              <a:latin typeface="微软雅黑" pitchFamily="34" charset="-122"/>
              <a:ea typeface="微软雅黑" pitchFamily="34" charset="-122"/>
            </a:endParaRP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其中，清空使用</a:t>
            </a:r>
            <a:r>
              <a:rPr lang="en-US" altLang="zh-CN" sz="1600" smtClean="0">
                <a:solidFill>
                  <a:srgbClr val="4BACC6">
                    <a:lumMod val="75000"/>
                  </a:srgbClr>
                </a:solidFill>
                <a:latin typeface="微软雅黑" pitchFamily="34" charset="-122"/>
                <a:ea typeface="微软雅黑" pitchFamily="34" charset="-122"/>
              </a:rPr>
              <a:t>WebElement </a:t>
            </a:r>
            <a:r>
              <a:rPr lang="zh-CN" altLang="en-US" sz="1600" smtClean="0">
                <a:solidFill>
                  <a:srgbClr val="4BACC6">
                    <a:lumMod val="75000"/>
                  </a:srgbClr>
                </a:solidFill>
                <a:latin typeface="微软雅黑" pitchFamily="34" charset="-122"/>
                <a:ea typeface="微软雅黑" pitchFamily="34" charset="-122"/>
              </a:rPr>
              <a:t>对象的</a:t>
            </a:r>
            <a:r>
              <a:rPr lang="en-US" altLang="zh-CN" sz="1600" smtClean="0">
                <a:solidFill>
                  <a:srgbClr val="4BACC6">
                    <a:lumMod val="75000"/>
                  </a:srgbClr>
                </a:solidFill>
                <a:latin typeface="微软雅黑" pitchFamily="34" charset="-122"/>
                <a:ea typeface="微软雅黑" pitchFamily="34" charset="-122"/>
              </a:rPr>
              <a:t>clear</a:t>
            </a:r>
            <a:r>
              <a:rPr lang="zh-CN" altLang="en-US" sz="1600" smtClean="0">
                <a:solidFill>
                  <a:srgbClr val="4BACC6">
                    <a:lumMod val="75000"/>
                  </a:srgbClr>
                </a:solidFill>
                <a:latin typeface="微软雅黑" pitchFamily="34" charset="-122"/>
                <a:ea typeface="微软雅黑" pitchFamily="34" charset="-122"/>
              </a:rPr>
              <a:t>方法；点击事件使用</a:t>
            </a:r>
            <a:r>
              <a:rPr lang="en-US" altLang="zh-CN" sz="1600">
                <a:solidFill>
                  <a:srgbClr val="4BACC6">
                    <a:lumMod val="75000"/>
                  </a:srgbClr>
                </a:solidFill>
                <a:latin typeface="微软雅黑" pitchFamily="34" charset="-122"/>
                <a:ea typeface="微软雅黑" pitchFamily="34" charset="-122"/>
              </a:rPr>
              <a:t>WebElement </a:t>
            </a:r>
            <a:r>
              <a:rPr lang="zh-CN" altLang="en-US" sz="1600">
                <a:solidFill>
                  <a:srgbClr val="4BACC6">
                    <a:lumMod val="75000"/>
                  </a:srgbClr>
                </a:solidFill>
                <a:latin typeface="微软雅黑" pitchFamily="34" charset="-122"/>
                <a:ea typeface="微软雅黑" pitchFamily="34" charset="-122"/>
              </a:rPr>
              <a:t>对象</a:t>
            </a:r>
            <a:r>
              <a:rPr lang="zh-CN" altLang="en-US" sz="1600" smtClean="0">
                <a:solidFill>
                  <a:srgbClr val="4BACC6">
                    <a:lumMod val="75000"/>
                  </a:srgbClr>
                </a:solidFill>
                <a:latin typeface="微软雅黑" pitchFamily="34" charset="-122"/>
                <a:ea typeface="微软雅黑" pitchFamily="34" charset="-122"/>
              </a:rPr>
              <a:t>的</a:t>
            </a:r>
            <a:r>
              <a:rPr lang="en-US" altLang="zh-CN" sz="1600" smtClean="0">
                <a:solidFill>
                  <a:srgbClr val="4BACC6">
                    <a:lumMod val="75000"/>
                  </a:srgbClr>
                </a:solidFill>
                <a:latin typeface="微软雅黑" pitchFamily="34" charset="-122"/>
                <a:ea typeface="微软雅黑" pitchFamily="34" charset="-122"/>
              </a:rPr>
              <a:t>click</a:t>
            </a:r>
            <a:r>
              <a:rPr lang="zh-CN" altLang="en-US" sz="1600" smtClean="0">
                <a:solidFill>
                  <a:srgbClr val="4BACC6">
                    <a:lumMod val="75000"/>
                  </a:srgbClr>
                </a:solidFill>
                <a:latin typeface="微软雅黑" pitchFamily="34" charset="-122"/>
                <a:ea typeface="微软雅黑" pitchFamily="34" charset="-122"/>
              </a:rPr>
              <a:t>方法；鼠标拖拽的动作代码如下：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0188" y="3284984"/>
            <a:ext cx="6143625" cy="2914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1664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026"/>
                                        </p:tgtEl>
                                        <p:attrNameLst>
                                          <p:attrName>style.visibility</p:attrName>
                                        </p:attrNameLst>
                                      </p:cBhvr>
                                      <p:to>
                                        <p:strVal val="visible"/>
                                      </p:to>
                                    </p:set>
                                    <p:anim calcmode="lin" valueType="num">
                                      <p:cBhvr>
                                        <p:cTn id="22" dur="500" fill="hold"/>
                                        <p:tgtEl>
                                          <p:spTgt spid="1026"/>
                                        </p:tgtEl>
                                        <p:attrNameLst>
                                          <p:attrName>ppt_w</p:attrName>
                                        </p:attrNameLst>
                                      </p:cBhvr>
                                      <p:tavLst>
                                        <p:tav tm="0">
                                          <p:val>
                                            <p:fltVal val="0"/>
                                          </p:val>
                                        </p:tav>
                                        <p:tav tm="100000">
                                          <p:val>
                                            <p:strVal val="#ppt_w"/>
                                          </p:val>
                                        </p:tav>
                                      </p:tavLst>
                                    </p:anim>
                                    <p:anim calcmode="lin" valueType="num">
                                      <p:cBhvr>
                                        <p:cTn id="23" dur="500" fill="hold"/>
                                        <p:tgtEl>
                                          <p:spTgt spid="1026"/>
                                        </p:tgtEl>
                                        <p:attrNameLst>
                                          <p:attrName>ppt_h</p:attrName>
                                        </p:attrNameLst>
                                      </p:cBhvr>
                                      <p:tavLst>
                                        <p:tav tm="0">
                                          <p:val>
                                            <p:fltVal val="0"/>
                                          </p:val>
                                        </p:tav>
                                        <p:tav tm="100000">
                                          <p:val>
                                            <p:strVal val="#ppt_h"/>
                                          </p:val>
                                        </p:tav>
                                      </p:tavLst>
                                    </p:anim>
                                    <p:animEffect transition="in" filter="fade">
                                      <p:cBhvr>
                                        <p:cTn id="24"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JavaScript</a:t>
            </a:r>
            <a:r>
              <a:rPr lang="zh-CN" altLang="en-US" b="1" smtClean="0">
                <a:solidFill>
                  <a:schemeClr val="accent5">
                    <a:lumMod val="50000"/>
                  </a:schemeClr>
                </a:solidFill>
                <a:latin typeface="微软雅黑" pitchFamily="34" charset="-122"/>
                <a:ea typeface="微软雅黑" pitchFamily="34" charset="-122"/>
              </a:rPr>
              <a:t>脚本执行</a:t>
            </a:r>
            <a:endParaRPr lang="zh-CN" altLang="en-US" b="1">
              <a:solidFill>
                <a:schemeClr val="accent5">
                  <a:lumMod val="50000"/>
                </a:schemeClr>
              </a:solidFill>
              <a:latin typeface="微软雅黑" pitchFamily="34" charset="-122"/>
              <a:ea typeface="微软雅黑" pitchFamily="34" charset="-122"/>
            </a:endParaRP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如果想要执行一段</a:t>
            </a:r>
            <a:r>
              <a:rPr lang="en-US" altLang="zh-CN" sz="1600" smtClean="0">
                <a:solidFill>
                  <a:srgbClr val="4BACC6">
                    <a:lumMod val="75000"/>
                  </a:srgbClr>
                </a:solidFill>
                <a:latin typeface="微软雅黑" pitchFamily="34" charset="-122"/>
                <a:ea typeface="微软雅黑" pitchFamily="34" charset="-122"/>
              </a:rPr>
              <a:t>js</a:t>
            </a:r>
            <a:r>
              <a:rPr lang="zh-CN" altLang="en-US" sz="1600" smtClean="0">
                <a:solidFill>
                  <a:srgbClr val="4BACC6">
                    <a:lumMod val="75000"/>
                  </a:srgbClr>
                </a:solidFill>
                <a:latin typeface="微软雅黑" pitchFamily="34" charset="-122"/>
                <a:ea typeface="微软雅黑" pitchFamily="34" charset="-122"/>
              </a:rPr>
              <a:t>代码，可使用</a:t>
            </a:r>
            <a:r>
              <a:rPr lang="en-US" altLang="zh-CN" sz="1600" smtClean="0">
                <a:solidFill>
                  <a:srgbClr val="4BACC6">
                    <a:lumMod val="75000"/>
                  </a:srgbClr>
                </a:solidFill>
                <a:latin typeface="微软雅黑" pitchFamily="34" charset="-122"/>
                <a:ea typeface="微软雅黑" pitchFamily="34" charset="-122"/>
              </a:rPr>
              <a:t>execute_script</a:t>
            </a:r>
            <a:r>
              <a:rPr lang="zh-CN" altLang="en-US" sz="1600" smtClean="0">
                <a:solidFill>
                  <a:srgbClr val="4BACC6">
                    <a:lumMod val="75000"/>
                  </a:srgbClr>
                </a:solidFill>
                <a:latin typeface="微软雅黑" pitchFamily="34" charset="-122"/>
                <a:ea typeface="微软雅黑" pitchFamily="34" charset="-122"/>
              </a:rPr>
              <a:t>函数完成：</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8288" y="2564904"/>
            <a:ext cx="6067425" cy="144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03743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anim calcmode="lin" valueType="num">
                                      <p:cBhvr>
                                        <p:cTn id="17" dur="500" fill="hold"/>
                                        <p:tgtEl>
                                          <p:spTgt spid="2050"/>
                                        </p:tgtEl>
                                        <p:attrNameLst>
                                          <p:attrName>ppt_w</p:attrName>
                                        </p:attrNameLst>
                                      </p:cBhvr>
                                      <p:tavLst>
                                        <p:tav tm="0">
                                          <p:val>
                                            <p:fltVal val="0"/>
                                          </p:val>
                                        </p:tav>
                                        <p:tav tm="100000">
                                          <p:val>
                                            <p:strVal val="#ppt_w"/>
                                          </p:val>
                                        </p:tav>
                                      </p:tavLst>
                                    </p:anim>
                                    <p:anim calcmode="lin" valueType="num">
                                      <p:cBhvr>
                                        <p:cTn id="18" dur="500" fill="hold"/>
                                        <p:tgtEl>
                                          <p:spTgt spid="2050"/>
                                        </p:tgtEl>
                                        <p:attrNameLst>
                                          <p:attrName>ppt_h</p:attrName>
                                        </p:attrNameLst>
                                      </p:cBhvr>
                                      <p:tavLst>
                                        <p:tav tm="0">
                                          <p:val>
                                            <p:fltVal val="0"/>
                                          </p:val>
                                        </p:tav>
                                        <p:tav tm="100000">
                                          <p:val>
                                            <p:strVal val="#ppt_h"/>
                                          </p:val>
                                        </p:tav>
                                      </p:tavLst>
                                    </p:anim>
                                    <p:animEffect transition="in" filter="fade">
                                      <p:cBhvr>
                                        <p:cTn id="19"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13672"/>
            <a:ext cx="8208912" cy="2123658"/>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Frame</a:t>
            </a:r>
            <a:r>
              <a:rPr lang="zh-CN" altLang="en-US" b="1" smtClean="0">
                <a:solidFill>
                  <a:schemeClr val="accent5">
                    <a:lumMod val="50000"/>
                  </a:schemeClr>
                </a:solidFill>
                <a:latin typeface="微软雅黑" pitchFamily="34" charset="-122"/>
                <a:ea typeface="微软雅黑" pitchFamily="34" charset="-122"/>
              </a:rPr>
              <a:t>子窗口切换</a:t>
            </a:r>
            <a:endParaRPr lang="zh-CN" altLang="en-US" b="1">
              <a:solidFill>
                <a:schemeClr val="accent5">
                  <a:lumMod val="50000"/>
                </a:schemeClr>
              </a:solidFill>
              <a:latin typeface="微软雅黑" pitchFamily="34" charset="-122"/>
              <a:ea typeface="微软雅黑" pitchFamily="34" charset="-122"/>
            </a:endParaRPr>
          </a:p>
          <a:p>
            <a:pPr lvl="0" indent="341313" latinLnBrk="0">
              <a:lnSpc>
                <a:spcPct val="150000"/>
              </a:lnSpc>
            </a:pPr>
            <a:r>
              <a:rPr lang="en-US" altLang="zh-CN" sz="1600" smtClean="0">
                <a:solidFill>
                  <a:srgbClr val="4BACC6">
                    <a:lumMod val="75000"/>
                  </a:srgbClr>
                </a:solidFill>
                <a:latin typeface="微软雅黑" pitchFamily="34" charset="-122"/>
                <a:ea typeface="微软雅黑" pitchFamily="34" charset="-122"/>
              </a:rPr>
              <a:t>Frame</a:t>
            </a:r>
            <a:r>
              <a:rPr lang="zh-CN" altLang="en-US" sz="1600" smtClean="0">
                <a:solidFill>
                  <a:srgbClr val="4BACC6">
                    <a:lumMod val="75000"/>
                  </a:srgbClr>
                </a:solidFill>
                <a:latin typeface="微软雅黑" pitchFamily="34" charset="-122"/>
                <a:ea typeface="微软雅黑" pitchFamily="34" charset="-122"/>
              </a:rPr>
              <a:t>框架一般内嵌在</a:t>
            </a:r>
            <a:r>
              <a:rPr lang="en-US" altLang="zh-CN" sz="1600" smtClean="0">
                <a:solidFill>
                  <a:srgbClr val="4BACC6">
                    <a:lumMod val="75000"/>
                  </a:srgbClr>
                </a:solidFill>
                <a:latin typeface="微软雅黑" pitchFamily="34" charset="-122"/>
                <a:ea typeface="微软雅黑" pitchFamily="34" charset="-122"/>
              </a:rPr>
              <a:t>HTML</a:t>
            </a:r>
            <a:r>
              <a:rPr lang="zh-CN" altLang="en-US" sz="1600" smtClean="0">
                <a:solidFill>
                  <a:srgbClr val="4BACC6">
                    <a:lumMod val="75000"/>
                  </a:srgbClr>
                </a:solidFill>
                <a:latin typeface="微软雅黑" pitchFamily="34" charset="-122"/>
                <a:ea typeface="微软雅黑" pitchFamily="34" charset="-122"/>
              </a:rPr>
              <a:t>中形成子窗口，</a:t>
            </a:r>
            <a:r>
              <a:rPr lang="en-US" altLang="zh-CN" sz="1600" smtClean="0">
                <a:solidFill>
                  <a:srgbClr val="4BACC6">
                    <a:lumMod val="75000"/>
                  </a:srgbClr>
                </a:solidFill>
                <a:latin typeface="微软雅黑" pitchFamily="34" charset="-122"/>
                <a:ea typeface="微软雅黑" pitchFamily="34" charset="-122"/>
              </a:rPr>
              <a:t>Frame</a:t>
            </a:r>
            <a:r>
              <a:rPr lang="zh-CN" altLang="en-US" sz="1600" smtClean="0">
                <a:solidFill>
                  <a:srgbClr val="4BACC6">
                    <a:lumMod val="75000"/>
                  </a:srgbClr>
                </a:solidFill>
                <a:latin typeface="微软雅黑" pitchFamily="34" charset="-122"/>
                <a:ea typeface="微软雅黑" pitchFamily="34" charset="-122"/>
              </a:rPr>
              <a:t>框架本质包含完整的</a:t>
            </a:r>
            <a:r>
              <a:rPr lang="en-US" altLang="zh-CN" sz="1600" smtClean="0">
                <a:solidFill>
                  <a:srgbClr val="4BACC6">
                    <a:lumMod val="75000"/>
                  </a:srgbClr>
                </a:solidFill>
                <a:latin typeface="微软雅黑" pitchFamily="34" charset="-122"/>
                <a:ea typeface="微软雅黑" pitchFamily="34" charset="-122"/>
              </a:rPr>
              <a:t>HTML</a:t>
            </a:r>
            <a:r>
              <a:rPr lang="zh-CN" altLang="en-US" sz="1600" smtClean="0">
                <a:solidFill>
                  <a:srgbClr val="4BACC6">
                    <a:lumMod val="75000"/>
                  </a:srgbClr>
                </a:solidFill>
                <a:latin typeface="微软雅黑" pitchFamily="34" charset="-122"/>
                <a:ea typeface="微软雅黑" pitchFamily="34" charset="-122"/>
              </a:rPr>
              <a:t>结构。</a:t>
            </a:r>
            <a:endParaRPr lang="en-US" altLang="zh-CN" sz="1600" smtClean="0">
              <a:solidFill>
                <a:srgbClr val="4BACC6">
                  <a:lumMod val="75000"/>
                </a:srgbClr>
              </a:solidFill>
              <a:latin typeface="微软雅黑" pitchFamily="34" charset="-122"/>
              <a:ea typeface="微软雅黑" pitchFamily="34" charset="-122"/>
            </a:endParaRPr>
          </a:p>
          <a:p>
            <a:pPr lvl="0" indent="341313" latinLnBrk="0">
              <a:lnSpc>
                <a:spcPct val="150000"/>
              </a:lnSpc>
            </a:pPr>
            <a:r>
              <a:rPr lang="en-US" altLang="zh-CN" sz="1600" smtClean="0">
                <a:solidFill>
                  <a:srgbClr val="4BACC6">
                    <a:lumMod val="75000"/>
                  </a:srgbClr>
                </a:solidFill>
                <a:latin typeface="微软雅黑" pitchFamily="34" charset="-122"/>
                <a:ea typeface="微软雅黑" pitchFamily="34" charset="-122"/>
              </a:rPr>
              <a:t>Selenium </a:t>
            </a:r>
            <a:r>
              <a:rPr lang="zh-CN" altLang="en-US" sz="1600">
                <a:solidFill>
                  <a:srgbClr val="4BACC6">
                    <a:lumMod val="75000"/>
                  </a:srgbClr>
                </a:solidFill>
                <a:latin typeface="微软雅黑" pitchFamily="34" charset="-122"/>
                <a:ea typeface="微软雅黑" pitchFamily="34" charset="-122"/>
              </a:rPr>
              <a:t>打开页面后，它默认是在父级 </a:t>
            </a:r>
            <a:r>
              <a:rPr lang="en-US" altLang="zh-CN" sz="1600">
                <a:solidFill>
                  <a:srgbClr val="4BACC6">
                    <a:lumMod val="75000"/>
                  </a:srgbClr>
                </a:solidFill>
                <a:latin typeface="微软雅黑" pitchFamily="34" charset="-122"/>
                <a:ea typeface="微软雅黑" pitchFamily="34" charset="-122"/>
              </a:rPr>
              <a:t>Frame </a:t>
            </a:r>
            <a:r>
              <a:rPr lang="zh-CN" altLang="en-US" sz="1600">
                <a:solidFill>
                  <a:srgbClr val="4BACC6">
                    <a:lumMod val="75000"/>
                  </a:srgbClr>
                </a:solidFill>
                <a:latin typeface="微软雅黑" pitchFamily="34" charset="-122"/>
                <a:ea typeface="微软雅黑" pitchFamily="34" charset="-122"/>
              </a:rPr>
              <a:t>里面操作，而此时如果页面中还有子 </a:t>
            </a:r>
            <a:r>
              <a:rPr lang="en-US" altLang="zh-CN" sz="1600">
                <a:solidFill>
                  <a:srgbClr val="4BACC6">
                    <a:lumMod val="75000"/>
                  </a:srgbClr>
                </a:solidFill>
                <a:latin typeface="微软雅黑" pitchFamily="34" charset="-122"/>
                <a:ea typeface="微软雅黑" pitchFamily="34" charset="-122"/>
              </a:rPr>
              <a:t>Frame</a:t>
            </a:r>
            <a:r>
              <a:rPr lang="zh-CN" altLang="en-US" sz="160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它无法取</a:t>
            </a:r>
            <a:r>
              <a:rPr lang="zh-CN" altLang="en-US" sz="1600">
                <a:solidFill>
                  <a:srgbClr val="4BACC6">
                    <a:lumMod val="75000"/>
                  </a:srgbClr>
                </a:solidFill>
                <a:latin typeface="微软雅黑" pitchFamily="34" charset="-122"/>
                <a:ea typeface="微软雅黑" pitchFamily="34" charset="-122"/>
              </a:rPr>
              <a:t>到子 </a:t>
            </a:r>
            <a:r>
              <a:rPr lang="en-US" altLang="zh-CN" sz="1600">
                <a:solidFill>
                  <a:srgbClr val="4BACC6">
                    <a:lumMod val="75000"/>
                  </a:srgbClr>
                </a:solidFill>
                <a:latin typeface="微软雅黑" pitchFamily="34" charset="-122"/>
                <a:ea typeface="微软雅黑" pitchFamily="34" charset="-122"/>
              </a:rPr>
              <a:t>Frame </a:t>
            </a:r>
            <a:r>
              <a:rPr lang="zh-CN" altLang="en-US" sz="1600">
                <a:solidFill>
                  <a:srgbClr val="4BACC6">
                    <a:lumMod val="75000"/>
                  </a:srgbClr>
                </a:solidFill>
                <a:latin typeface="微软雅黑" pitchFamily="34" charset="-122"/>
                <a:ea typeface="微软雅黑" pitchFamily="34" charset="-122"/>
              </a:rPr>
              <a:t>里面的</a:t>
            </a:r>
            <a:r>
              <a:rPr lang="zh-CN" altLang="en-US" sz="1600" smtClean="0">
                <a:solidFill>
                  <a:srgbClr val="4BACC6">
                    <a:lumMod val="75000"/>
                  </a:srgbClr>
                </a:solidFill>
                <a:latin typeface="微软雅黑" pitchFamily="34" charset="-122"/>
                <a:ea typeface="微软雅黑" pitchFamily="34" charset="-122"/>
              </a:rPr>
              <a:t>节点。这时需要</a:t>
            </a:r>
            <a:r>
              <a:rPr lang="zh-CN" altLang="en-US" sz="1600">
                <a:solidFill>
                  <a:srgbClr val="4BACC6">
                    <a:lumMod val="75000"/>
                  </a:srgbClr>
                </a:solidFill>
                <a:latin typeface="微软雅黑" pitchFamily="34" charset="-122"/>
                <a:ea typeface="微软雅黑" pitchFamily="34" charset="-122"/>
              </a:rPr>
              <a:t>使用 </a:t>
            </a:r>
            <a:r>
              <a:rPr lang="en-US" altLang="zh-CN" sz="1600">
                <a:solidFill>
                  <a:srgbClr val="4BACC6">
                    <a:lumMod val="75000"/>
                  </a:srgbClr>
                </a:solidFill>
                <a:latin typeface="微软雅黑" pitchFamily="34" charset="-122"/>
                <a:ea typeface="微软雅黑" pitchFamily="34" charset="-122"/>
              </a:rPr>
              <a:t>switch_to.frame() </a:t>
            </a:r>
            <a:r>
              <a:rPr lang="zh-CN" altLang="en-US" sz="1600">
                <a:solidFill>
                  <a:srgbClr val="4BACC6">
                    <a:lumMod val="75000"/>
                  </a:srgbClr>
                </a:solidFill>
                <a:latin typeface="微软雅黑" pitchFamily="34" charset="-122"/>
                <a:ea typeface="微软雅黑" pitchFamily="34" charset="-122"/>
              </a:rPr>
              <a:t>方法来切换 </a:t>
            </a:r>
            <a:r>
              <a:rPr lang="en-US" altLang="zh-CN" sz="1600" smtClean="0">
                <a:solidFill>
                  <a:srgbClr val="4BACC6">
                    <a:lumMod val="75000"/>
                  </a:srgbClr>
                </a:solidFill>
                <a:latin typeface="微软雅黑" pitchFamily="34" charset="-122"/>
                <a:ea typeface="微软雅黑" pitchFamily="34" charset="-122"/>
              </a:rPr>
              <a:t>Frame</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751990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13672"/>
            <a:ext cx="8208912" cy="3600986"/>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页面请求的延时等待</a:t>
            </a: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有时因着网络或服务器负载过高等原因，造成页面无法短时间内渲染完成。此时如果立马获取某个</a:t>
            </a:r>
            <a:r>
              <a:rPr lang="en-US" altLang="zh-CN" sz="1600" smtClean="0">
                <a:solidFill>
                  <a:srgbClr val="4BACC6">
                    <a:lumMod val="75000"/>
                  </a:srgbClr>
                </a:solidFill>
                <a:latin typeface="微软雅黑" pitchFamily="34" charset="-122"/>
                <a:ea typeface="微软雅黑" pitchFamily="34" charset="-122"/>
              </a:rPr>
              <a:t>DOM</a:t>
            </a:r>
            <a:r>
              <a:rPr lang="zh-CN" altLang="en-US" sz="1600" smtClean="0">
                <a:solidFill>
                  <a:srgbClr val="4BACC6">
                    <a:lumMod val="75000"/>
                  </a:srgbClr>
                </a:solidFill>
                <a:latin typeface="微软雅黑" pitchFamily="34" charset="-122"/>
                <a:ea typeface="微软雅黑" pitchFamily="34" charset="-122"/>
              </a:rPr>
              <a:t>节点，常会得到空值。这就需要一个延时等待机制来保证页面渲染完成，直到拿到有内容的</a:t>
            </a:r>
            <a:r>
              <a:rPr lang="en-US" altLang="zh-CN" sz="1600" smtClean="0">
                <a:solidFill>
                  <a:srgbClr val="4BACC6">
                    <a:lumMod val="75000"/>
                  </a:srgbClr>
                </a:solidFill>
                <a:latin typeface="微软雅黑" pitchFamily="34" charset="-122"/>
                <a:ea typeface="微软雅黑" pitchFamily="34" charset="-122"/>
              </a:rPr>
              <a:t>DOM</a:t>
            </a:r>
            <a:r>
              <a:rPr lang="zh-CN" altLang="en-US" sz="1600">
                <a:solidFill>
                  <a:srgbClr val="4BACC6">
                    <a:lumMod val="75000"/>
                  </a:srgbClr>
                </a:solidFill>
                <a:latin typeface="微软雅黑" pitchFamily="34" charset="-122"/>
                <a:ea typeface="微软雅黑" pitchFamily="34" charset="-122"/>
              </a:rPr>
              <a:t>节点</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Selenium</a:t>
            </a:r>
            <a:r>
              <a:rPr lang="zh-CN" altLang="en-US" sz="1600" smtClean="0">
                <a:solidFill>
                  <a:srgbClr val="4BACC6">
                    <a:lumMod val="75000"/>
                  </a:srgbClr>
                </a:solidFill>
                <a:latin typeface="微软雅黑" pitchFamily="34" charset="-122"/>
                <a:ea typeface="微软雅黑" pitchFamily="34" charset="-122"/>
              </a:rPr>
              <a:t>中延时等待</a:t>
            </a:r>
            <a:r>
              <a:rPr lang="zh-CN" altLang="en-US" sz="1600">
                <a:solidFill>
                  <a:srgbClr val="4BACC6">
                    <a:lumMod val="75000"/>
                  </a:srgbClr>
                </a:solidFill>
                <a:latin typeface="微软雅黑" pitchFamily="34" charset="-122"/>
                <a:ea typeface="微软雅黑" pitchFamily="34" charset="-122"/>
              </a:rPr>
              <a:t>的方式有两种：一种是隐式等待，一种是显式等待</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隐式等待借助浏览器实例对象的</a:t>
            </a:r>
            <a:r>
              <a:rPr lang="en-US" altLang="zh-CN" sz="1600" smtClean="0">
                <a:solidFill>
                  <a:srgbClr val="4BACC6">
                    <a:lumMod val="75000"/>
                  </a:srgbClr>
                </a:solidFill>
                <a:latin typeface="微软雅黑" pitchFamily="34" charset="-122"/>
                <a:ea typeface="微软雅黑" pitchFamily="34" charset="-122"/>
              </a:rPr>
              <a:t>implicitly_wait</a:t>
            </a:r>
            <a:r>
              <a:rPr lang="zh-CN" altLang="en-US" sz="1600" smtClean="0">
                <a:solidFill>
                  <a:srgbClr val="4BACC6">
                    <a:lumMod val="75000"/>
                  </a:srgbClr>
                </a:solidFill>
                <a:latin typeface="微软雅黑" pitchFamily="34" charset="-122"/>
                <a:ea typeface="微软雅黑" pitchFamily="34" charset="-122"/>
              </a:rPr>
              <a:t>方法设定一个全局的最长等待时间，以后每次的浏览器请求都会判断请求是否超过给定时间，超过则请求失败。而显式等待则是针对某一次的访问请求设定一个最长等待时间，这只对当前访问请求有效。</a:t>
            </a:r>
            <a:endParaRPr lang="en-US" altLang="zh-CN" sz="1600" smtClean="0">
              <a:solidFill>
                <a:srgbClr val="4BACC6">
                  <a:lumMod val="75000"/>
                </a:srgbClr>
              </a:solidFill>
              <a:latin typeface="微软雅黑" pitchFamily="34" charset="-122"/>
              <a:ea typeface="微软雅黑" pitchFamily="34" charset="-122"/>
            </a:endParaRP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对于显式等待，还要指定一下等待条件。常用的等待条件列表如下：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404432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aphicFrame>
        <p:nvGraphicFramePr>
          <p:cNvPr id="2" name="表格 1"/>
          <p:cNvGraphicFramePr>
            <a:graphicFrameLocks noGrp="1"/>
          </p:cNvGraphicFramePr>
          <p:nvPr>
            <p:extLst>
              <p:ext uri="{D42A27DB-BD31-4B8C-83A1-F6EECF244321}">
                <p14:modId xmlns:p14="http://schemas.microsoft.com/office/powerpoint/2010/main" val="2544809475"/>
              </p:ext>
            </p:extLst>
          </p:nvPr>
        </p:nvGraphicFramePr>
        <p:xfrm>
          <a:off x="1080604" y="1628798"/>
          <a:ext cx="6982792" cy="3888432"/>
        </p:xfrm>
        <a:graphic>
          <a:graphicData uri="http://schemas.openxmlformats.org/drawingml/2006/table">
            <a:tbl>
              <a:tblPr>
                <a:tableStyleId>{5C22544A-7EE6-4342-B048-85BDC9FD1C3A}</a:tableStyleId>
              </a:tblPr>
              <a:tblGrid>
                <a:gridCol w="3024336"/>
                <a:gridCol w="3958456"/>
              </a:tblGrid>
              <a:tr h="216024">
                <a:tc>
                  <a:txBody>
                    <a:bodyPr/>
                    <a:lstStyle/>
                    <a:p>
                      <a:pPr algn="ctr" fontAlgn="ctr"/>
                      <a:r>
                        <a:rPr lang="zh-CN" altLang="en-US" sz="1200" b="1" u="none" strike="noStrike">
                          <a:effectLst/>
                          <a:latin typeface="思源黑体" pitchFamily="34" charset="-122"/>
                          <a:ea typeface="思源黑体" pitchFamily="34" charset="-122"/>
                        </a:rPr>
                        <a:t>等待条件</a:t>
                      </a:r>
                      <a:endParaRPr lang="zh-CN" altLang="en-US" sz="1200" b="1"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ctr" fontAlgn="ctr"/>
                      <a:r>
                        <a:rPr lang="zh-CN" altLang="en-US" sz="1200" b="1" u="none" strike="noStrike">
                          <a:effectLst/>
                          <a:latin typeface="思源黑体" pitchFamily="34" charset="-122"/>
                          <a:ea typeface="思源黑体" pitchFamily="34" charset="-122"/>
                        </a:rPr>
                        <a:t>含义</a:t>
                      </a:r>
                      <a:endParaRPr lang="zh-CN" altLang="en-US" sz="1200" b="1"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title_is</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标题是某内容</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title_contains</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标题包含某内容</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presence_of_element_located</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节点加载出来，传入定位元组，如 </a:t>
                      </a:r>
                      <a:r>
                        <a:rPr lang="en-US" altLang="zh-CN" sz="1200" u="none" strike="noStrike">
                          <a:effectLst/>
                          <a:latin typeface="思源黑体" pitchFamily="34" charset="-122"/>
                          <a:ea typeface="思源黑体" pitchFamily="34" charset="-122"/>
                        </a:rPr>
                        <a:t>(By.ID, 'p')</a:t>
                      </a:r>
                      <a:endParaRPr lang="en-US" altLang="zh-CN"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visibility_of_element_located</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节点可见，传入定位元组</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visibility_of</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可见，传入节点对象</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presence_of_all_elements_located</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所有节点加载出来</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text_to_be_present_in_element</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某个节点文本包含某文字</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text_to_be_present_in_element_value</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某个节点值包含某文字</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frame_to_be_available_and_switch_to_it</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加载并切换</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invisibility_of_element_located</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节点不可见</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element_to_be_clickable</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节点可点击</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staleness_of</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判断一个节点是否仍在 </a:t>
                      </a:r>
                      <a:r>
                        <a:rPr lang="en-US" altLang="zh-CN" sz="1200" u="none" strike="noStrike">
                          <a:effectLst/>
                          <a:latin typeface="思源黑体" pitchFamily="34" charset="-122"/>
                          <a:ea typeface="思源黑体" pitchFamily="34" charset="-122"/>
                        </a:rPr>
                        <a:t>DOM</a:t>
                      </a:r>
                      <a:r>
                        <a:rPr lang="zh-CN" altLang="en-US" sz="1200" u="none" strike="noStrike">
                          <a:effectLst/>
                          <a:latin typeface="思源黑体" pitchFamily="34" charset="-122"/>
                          <a:ea typeface="思源黑体" pitchFamily="34" charset="-122"/>
                        </a:rPr>
                        <a:t>，可判断页面是否已经刷新</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element_to_be_selected</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节点可选择，传节点对象</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element_located_to_be_selected</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节点可选择，传入定位元组</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element_selection_state_to_be</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传入节点对象以及状态，相等返回 </a:t>
                      </a:r>
                      <a:r>
                        <a:rPr lang="en-US" altLang="zh-CN" sz="1200" u="none" strike="noStrike">
                          <a:effectLst/>
                          <a:latin typeface="思源黑体" pitchFamily="34" charset="-122"/>
                          <a:ea typeface="思源黑体" pitchFamily="34" charset="-122"/>
                        </a:rPr>
                        <a:t>True</a:t>
                      </a:r>
                      <a:r>
                        <a:rPr lang="zh-CN" altLang="en-US" sz="1200" u="none" strike="noStrike">
                          <a:effectLst/>
                          <a:latin typeface="思源黑体" pitchFamily="34" charset="-122"/>
                          <a:ea typeface="思源黑体" pitchFamily="34" charset="-122"/>
                        </a:rPr>
                        <a:t>，否则返回 </a:t>
                      </a:r>
                      <a:r>
                        <a:rPr lang="en-US" altLang="zh-CN" sz="1200" u="none" strike="noStrike">
                          <a:effectLst/>
                          <a:latin typeface="思源黑体" pitchFamily="34" charset="-122"/>
                          <a:ea typeface="思源黑体" pitchFamily="34" charset="-122"/>
                        </a:rPr>
                        <a:t>False</a:t>
                      </a:r>
                      <a:endParaRPr lang="en-US" altLang="zh-CN"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element_located_selection_state_to_be</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传入定位元组以及状态，相等返回 </a:t>
                      </a:r>
                      <a:r>
                        <a:rPr lang="en-US" altLang="zh-CN" sz="1200" u="none" strike="noStrike">
                          <a:effectLst/>
                          <a:latin typeface="思源黑体" pitchFamily="34" charset="-122"/>
                          <a:ea typeface="思源黑体" pitchFamily="34" charset="-122"/>
                        </a:rPr>
                        <a:t>True</a:t>
                      </a:r>
                      <a:r>
                        <a:rPr lang="zh-CN" altLang="en-US" sz="1200" u="none" strike="noStrike">
                          <a:effectLst/>
                          <a:latin typeface="思源黑体" pitchFamily="34" charset="-122"/>
                          <a:ea typeface="思源黑体" pitchFamily="34" charset="-122"/>
                        </a:rPr>
                        <a:t>，否则返回 </a:t>
                      </a:r>
                      <a:r>
                        <a:rPr lang="en-US" altLang="zh-CN" sz="1200" u="none" strike="noStrike">
                          <a:effectLst/>
                          <a:latin typeface="思源黑体" pitchFamily="34" charset="-122"/>
                          <a:ea typeface="思源黑体" pitchFamily="34" charset="-122"/>
                        </a:rPr>
                        <a:t>False</a:t>
                      </a:r>
                      <a:endParaRPr lang="en-US" altLang="zh-CN" sz="1200" b="0" i="0" u="none" strike="noStrike">
                        <a:solidFill>
                          <a:srgbClr val="000000"/>
                        </a:solidFill>
                        <a:effectLst/>
                        <a:latin typeface="思源黑体" pitchFamily="34" charset="-122"/>
                        <a:ea typeface="思源黑体" pitchFamily="34" charset="-122"/>
                      </a:endParaRPr>
                    </a:p>
                  </a:txBody>
                  <a:tcPr marL="9525" marR="9525" marT="9525" marB="0" anchor="ctr"/>
                </a:tc>
              </a:tr>
              <a:tr h="216024">
                <a:tc>
                  <a:txBody>
                    <a:bodyPr/>
                    <a:lstStyle/>
                    <a:p>
                      <a:pPr algn="l" fontAlgn="ctr"/>
                      <a:r>
                        <a:rPr lang="en-US" sz="1200" u="none" strike="noStrike">
                          <a:effectLst/>
                          <a:latin typeface="思源黑体" pitchFamily="34" charset="-122"/>
                          <a:ea typeface="思源黑体" pitchFamily="34" charset="-122"/>
                        </a:rPr>
                        <a:t>alert_is_present</a:t>
                      </a:r>
                      <a:endParaRPr lang="en-US" sz="1200" b="0" i="0" u="none" strike="noStrike">
                        <a:solidFill>
                          <a:srgbClr val="000000"/>
                        </a:solidFill>
                        <a:effectLst/>
                        <a:latin typeface="思源黑体" pitchFamily="34" charset="-122"/>
                        <a:ea typeface="思源黑体" pitchFamily="34" charset="-122"/>
                      </a:endParaRPr>
                    </a:p>
                  </a:txBody>
                  <a:tcPr marL="9525" marR="9525" marT="9525" marB="0" anchor="ctr"/>
                </a:tc>
                <a:tc>
                  <a:txBody>
                    <a:bodyPr/>
                    <a:lstStyle/>
                    <a:p>
                      <a:pPr algn="l" fontAlgn="ctr"/>
                      <a:r>
                        <a:rPr lang="zh-CN" altLang="en-US" sz="1200" u="none" strike="noStrike">
                          <a:effectLst/>
                          <a:latin typeface="思源黑体" pitchFamily="34" charset="-122"/>
                          <a:ea typeface="思源黑体" pitchFamily="34" charset="-122"/>
                        </a:rPr>
                        <a:t>是否出现警告</a:t>
                      </a:r>
                      <a:endParaRPr lang="zh-CN" altLang="en-US" sz="1200" b="0" i="0" u="none" strike="noStrike">
                        <a:solidFill>
                          <a:srgbClr val="000000"/>
                        </a:solidFill>
                        <a:effectLst/>
                        <a:latin typeface="思源黑体" pitchFamily="34" charset="-122"/>
                        <a:ea typeface="思源黑体" pitchFamily="34" charset="-122"/>
                      </a:endParaRPr>
                    </a:p>
                  </a:txBody>
                  <a:tcPr marL="9525" marR="9525" marT="9525" marB="0" anchor="ctr"/>
                </a:tc>
              </a:tr>
            </a:tbl>
          </a:graphicData>
        </a:graphic>
      </p:graphicFrame>
    </p:spTree>
    <p:extLst>
      <p:ext uri="{BB962C8B-B14F-4D97-AF65-F5344CB8AC3E}">
        <p14:creationId xmlns:p14="http://schemas.microsoft.com/office/powerpoint/2010/main" val="706029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13672"/>
            <a:ext cx="8208912" cy="101566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页面请求的延时等待</a:t>
            </a: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下面是显式等待的一个例子：</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8360" y="2060848"/>
            <a:ext cx="6207281" cy="2413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07942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074"/>
                                        </p:tgtEl>
                                        <p:attrNameLst>
                                          <p:attrName>style.visibility</p:attrName>
                                        </p:attrNameLst>
                                      </p:cBhvr>
                                      <p:to>
                                        <p:strVal val="visible"/>
                                      </p:to>
                                    </p:set>
                                    <p:anim calcmode="lin" valueType="num">
                                      <p:cBhvr>
                                        <p:cTn id="12" dur="500" fill="hold"/>
                                        <p:tgtEl>
                                          <p:spTgt spid="3074"/>
                                        </p:tgtEl>
                                        <p:attrNameLst>
                                          <p:attrName>ppt_w</p:attrName>
                                        </p:attrNameLst>
                                      </p:cBhvr>
                                      <p:tavLst>
                                        <p:tav tm="0">
                                          <p:val>
                                            <p:fltVal val="0"/>
                                          </p:val>
                                        </p:tav>
                                        <p:tav tm="100000">
                                          <p:val>
                                            <p:strVal val="#ppt_w"/>
                                          </p:val>
                                        </p:tav>
                                      </p:tavLst>
                                    </p:anim>
                                    <p:anim calcmode="lin" valueType="num">
                                      <p:cBhvr>
                                        <p:cTn id="13" dur="500" fill="hold"/>
                                        <p:tgtEl>
                                          <p:spTgt spid="3074"/>
                                        </p:tgtEl>
                                        <p:attrNameLst>
                                          <p:attrName>ppt_h</p:attrName>
                                        </p:attrNameLst>
                                      </p:cBhvr>
                                      <p:tavLst>
                                        <p:tav tm="0">
                                          <p:val>
                                            <p:fltVal val="0"/>
                                          </p:val>
                                        </p:tav>
                                        <p:tav tm="100000">
                                          <p:val>
                                            <p:strVal val="#ppt_h"/>
                                          </p:val>
                                        </p:tav>
                                      </p:tavLst>
                                    </p:anim>
                                    <p:animEffect transition="in" filter="fade">
                                      <p:cBhvr>
                                        <p:cTn id="14"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13672"/>
            <a:ext cx="8208912"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页面前进后退</a:t>
            </a: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如果浏览器的选项卡包含历史访问记录，则可进行前进与后退的操作。</a:t>
            </a:r>
            <a:r>
              <a:rPr lang="en-US" altLang="zh-CN" sz="1600" smtClean="0">
                <a:solidFill>
                  <a:srgbClr val="4BACC6">
                    <a:lumMod val="75000"/>
                  </a:srgbClr>
                </a:solidFill>
                <a:latin typeface="微软雅黑" pitchFamily="34" charset="-122"/>
                <a:ea typeface="微软雅黑" pitchFamily="34" charset="-122"/>
              </a:rPr>
              <a:t>Selenium </a:t>
            </a:r>
            <a:r>
              <a:rPr lang="zh-CN" altLang="en-US" sz="1600" smtClean="0">
                <a:solidFill>
                  <a:srgbClr val="4BACC6">
                    <a:lumMod val="75000"/>
                  </a:srgbClr>
                </a:solidFill>
                <a:latin typeface="微软雅黑" pitchFamily="34" charset="-122"/>
                <a:ea typeface="微软雅黑" pitchFamily="34" charset="-122"/>
              </a:rPr>
              <a:t>使用 </a:t>
            </a:r>
            <a:r>
              <a:rPr lang="en-US" altLang="zh-CN" sz="1600">
                <a:solidFill>
                  <a:srgbClr val="4BACC6">
                    <a:lumMod val="75000"/>
                  </a:srgbClr>
                </a:solidFill>
                <a:latin typeface="微软雅黑" pitchFamily="34" charset="-122"/>
                <a:ea typeface="微软雅黑" pitchFamily="34" charset="-122"/>
              </a:rPr>
              <a:t>back() </a:t>
            </a:r>
            <a:r>
              <a:rPr lang="zh-CN" altLang="en-US" sz="1600">
                <a:solidFill>
                  <a:srgbClr val="4BACC6">
                    <a:lumMod val="75000"/>
                  </a:srgbClr>
                </a:solidFill>
                <a:latin typeface="微软雅黑" pitchFamily="34" charset="-122"/>
                <a:ea typeface="微软雅黑" pitchFamily="34" charset="-122"/>
              </a:rPr>
              <a:t>方法后退，使用 </a:t>
            </a:r>
            <a:r>
              <a:rPr lang="en-US" altLang="zh-CN" sz="1600">
                <a:solidFill>
                  <a:srgbClr val="4BACC6">
                    <a:lumMod val="75000"/>
                  </a:srgbClr>
                </a:solidFill>
                <a:latin typeface="微软雅黑" pitchFamily="34" charset="-122"/>
                <a:ea typeface="微软雅黑" pitchFamily="34" charset="-122"/>
              </a:rPr>
              <a:t>forward() </a:t>
            </a:r>
            <a:r>
              <a:rPr lang="zh-CN" altLang="en-US" sz="1600">
                <a:solidFill>
                  <a:srgbClr val="4BACC6">
                    <a:lumMod val="75000"/>
                  </a:srgbClr>
                </a:solidFill>
                <a:latin typeface="微软雅黑" pitchFamily="34" charset="-122"/>
                <a:ea typeface="微软雅黑" pitchFamily="34" charset="-122"/>
              </a:rPr>
              <a:t>方法</a:t>
            </a:r>
            <a:r>
              <a:rPr lang="zh-CN" altLang="en-US" sz="1600" smtClean="0">
                <a:solidFill>
                  <a:srgbClr val="4BACC6">
                    <a:lumMod val="75000"/>
                  </a:srgbClr>
                </a:solidFill>
                <a:latin typeface="微软雅黑" pitchFamily="34" charset="-122"/>
                <a:ea typeface="微软雅黑" pitchFamily="34" charset="-122"/>
              </a:rPr>
              <a:t>前进。</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750820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13672"/>
            <a:ext cx="8208912" cy="1384995"/>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Cookie</a:t>
            </a:r>
            <a:r>
              <a:rPr lang="zh-CN" altLang="en-US" b="1">
                <a:solidFill>
                  <a:schemeClr val="accent5">
                    <a:lumMod val="50000"/>
                  </a:schemeClr>
                </a:solidFill>
                <a:latin typeface="微软雅黑" pitchFamily="34" charset="-122"/>
                <a:ea typeface="微软雅黑" pitchFamily="34" charset="-122"/>
              </a:rPr>
              <a:t>管理</a:t>
            </a:r>
            <a:endParaRPr lang="zh-CN" altLang="en-US" b="1" smtClean="0">
              <a:solidFill>
                <a:schemeClr val="accent5">
                  <a:lumMod val="50000"/>
                </a:schemeClr>
              </a:solidFill>
              <a:latin typeface="微软雅黑" pitchFamily="34" charset="-122"/>
              <a:ea typeface="微软雅黑" pitchFamily="34" charset="-122"/>
            </a:endParaRPr>
          </a:p>
          <a:p>
            <a:pPr lvl="0" indent="341313" latinLnBrk="0">
              <a:lnSpc>
                <a:spcPct val="150000"/>
              </a:lnSpc>
            </a:pPr>
            <a:r>
              <a:rPr lang="zh-CN" altLang="en-US" sz="1600">
                <a:solidFill>
                  <a:srgbClr val="4BACC6">
                    <a:lumMod val="75000"/>
                  </a:srgbClr>
                </a:solidFill>
                <a:latin typeface="微软雅黑" pitchFamily="34" charset="-122"/>
                <a:ea typeface="微软雅黑" pitchFamily="34" charset="-122"/>
              </a:rPr>
              <a:t>使用 </a:t>
            </a:r>
            <a:r>
              <a:rPr lang="en-US" altLang="zh-CN" sz="1600">
                <a:solidFill>
                  <a:srgbClr val="4BACC6">
                    <a:lumMod val="75000"/>
                  </a:srgbClr>
                </a:solidFill>
                <a:latin typeface="微软雅黑" pitchFamily="34" charset="-122"/>
                <a:ea typeface="微软雅黑" pitchFamily="34" charset="-122"/>
              </a:rPr>
              <a:t>Selenium</a:t>
            </a:r>
            <a:r>
              <a:rPr lang="zh-CN" altLang="en-US" sz="1600">
                <a:solidFill>
                  <a:srgbClr val="4BACC6">
                    <a:lumMod val="75000"/>
                  </a:srgbClr>
                </a:solidFill>
                <a:latin typeface="微软雅黑" pitchFamily="34" charset="-122"/>
                <a:ea typeface="微软雅黑" pitchFamily="34" charset="-122"/>
              </a:rPr>
              <a:t>，还可以方便地对 </a:t>
            </a:r>
            <a:r>
              <a:rPr lang="en-US" altLang="zh-CN" sz="1600">
                <a:solidFill>
                  <a:srgbClr val="4BACC6">
                    <a:lumMod val="75000"/>
                  </a:srgbClr>
                </a:solidFill>
                <a:latin typeface="微软雅黑" pitchFamily="34" charset="-122"/>
                <a:ea typeface="微软雅黑" pitchFamily="34" charset="-122"/>
              </a:rPr>
              <a:t>Cookies </a:t>
            </a:r>
            <a:r>
              <a:rPr lang="zh-CN" altLang="en-US" sz="1600">
                <a:solidFill>
                  <a:srgbClr val="4BACC6">
                    <a:lumMod val="75000"/>
                  </a:srgbClr>
                </a:solidFill>
                <a:latin typeface="微软雅黑" pitchFamily="34" charset="-122"/>
                <a:ea typeface="微软雅黑" pitchFamily="34" charset="-122"/>
              </a:rPr>
              <a:t>进行操作，例如获取、添加、删除 </a:t>
            </a:r>
            <a:r>
              <a:rPr lang="en-US" altLang="zh-CN" sz="1600">
                <a:solidFill>
                  <a:srgbClr val="4BACC6">
                    <a:lumMod val="75000"/>
                  </a:srgbClr>
                </a:solidFill>
                <a:latin typeface="微软雅黑" pitchFamily="34" charset="-122"/>
                <a:ea typeface="微软雅黑" pitchFamily="34" charset="-122"/>
              </a:rPr>
              <a:t>Cookies </a:t>
            </a:r>
            <a:r>
              <a:rPr lang="zh-CN" altLang="en-US" sz="1600">
                <a:solidFill>
                  <a:srgbClr val="4BACC6">
                    <a:lumMod val="75000"/>
                  </a:srgbClr>
                </a:solidFill>
                <a:latin typeface="微软雅黑" pitchFamily="34" charset="-122"/>
                <a:ea typeface="微软雅黑" pitchFamily="34" charset="-122"/>
              </a:rPr>
              <a:t>等。示例</a:t>
            </a:r>
            <a:r>
              <a:rPr lang="zh-CN" altLang="en-US" sz="1600" smtClean="0">
                <a:solidFill>
                  <a:srgbClr val="4BACC6">
                    <a:lumMod val="75000"/>
                  </a:srgbClr>
                </a:solidFill>
                <a:latin typeface="微软雅黑" pitchFamily="34" charset="-122"/>
                <a:ea typeface="微软雅黑" pitchFamily="34" charset="-122"/>
              </a:rPr>
              <a:t>如下：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8557" y="2708920"/>
            <a:ext cx="6846887" cy="2171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47974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098"/>
                                        </p:tgtEl>
                                        <p:attrNameLst>
                                          <p:attrName>style.visibility</p:attrName>
                                        </p:attrNameLst>
                                      </p:cBhvr>
                                      <p:to>
                                        <p:strVal val="visible"/>
                                      </p:to>
                                    </p:set>
                                    <p:anim calcmode="lin" valueType="num">
                                      <p:cBhvr>
                                        <p:cTn id="17" dur="500" fill="hold"/>
                                        <p:tgtEl>
                                          <p:spTgt spid="4098"/>
                                        </p:tgtEl>
                                        <p:attrNameLst>
                                          <p:attrName>ppt_w</p:attrName>
                                        </p:attrNameLst>
                                      </p:cBhvr>
                                      <p:tavLst>
                                        <p:tav tm="0">
                                          <p:val>
                                            <p:fltVal val="0"/>
                                          </p:val>
                                        </p:tav>
                                        <p:tav tm="100000">
                                          <p:val>
                                            <p:strVal val="#ppt_w"/>
                                          </p:val>
                                        </p:tav>
                                      </p:tavLst>
                                    </p:anim>
                                    <p:anim calcmode="lin" valueType="num">
                                      <p:cBhvr>
                                        <p:cTn id="18" dur="500" fill="hold"/>
                                        <p:tgtEl>
                                          <p:spTgt spid="4098"/>
                                        </p:tgtEl>
                                        <p:attrNameLst>
                                          <p:attrName>ppt_h</p:attrName>
                                        </p:attrNameLst>
                                      </p:cBhvr>
                                      <p:tavLst>
                                        <p:tav tm="0">
                                          <p:val>
                                            <p:fltVal val="0"/>
                                          </p:val>
                                        </p:tav>
                                        <p:tav tm="100000">
                                          <p:val>
                                            <p:strVal val="#ppt_h"/>
                                          </p:val>
                                        </p:tav>
                                      </p:tavLst>
                                    </p:anim>
                                    <p:animEffect transition="in" filter="fade">
                                      <p:cBhvr>
                                        <p:cTn id="19"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13672"/>
            <a:ext cx="8208912"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选项</a:t>
            </a:r>
            <a:r>
              <a:rPr lang="zh-CN" altLang="en-US" b="1">
                <a:solidFill>
                  <a:schemeClr val="accent5">
                    <a:lumMod val="50000"/>
                  </a:schemeClr>
                </a:solidFill>
                <a:latin typeface="微软雅黑" pitchFamily="34" charset="-122"/>
                <a:ea typeface="微软雅黑" pitchFamily="34" charset="-122"/>
              </a:rPr>
              <a:t>卡管理</a:t>
            </a:r>
          </a:p>
          <a:p>
            <a:pPr lvl="0" indent="341313" latinLnBrk="0">
              <a:lnSpc>
                <a:spcPct val="150000"/>
              </a:lnSpc>
            </a:pPr>
            <a:r>
              <a:rPr lang="zh-CN" altLang="en-US" sz="1600">
                <a:solidFill>
                  <a:srgbClr val="4BACC6">
                    <a:lumMod val="75000"/>
                  </a:srgbClr>
                </a:solidFill>
                <a:latin typeface="微软雅黑" pitchFamily="34" charset="-122"/>
                <a:ea typeface="微软雅黑" pitchFamily="34" charset="-122"/>
              </a:rPr>
              <a:t>在访问网页的时候</a:t>
            </a:r>
            <a:r>
              <a:rPr lang="zh-CN" altLang="en-US" sz="1600" smtClean="0">
                <a:solidFill>
                  <a:srgbClr val="4BACC6">
                    <a:lumMod val="75000"/>
                  </a:srgbClr>
                </a:solidFill>
                <a:latin typeface="微软雅黑" pitchFamily="34" charset="-122"/>
                <a:ea typeface="微软雅黑" pitchFamily="34" charset="-122"/>
              </a:rPr>
              <a:t>，常需要进行开启</a:t>
            </a:r>
            <a:r>
              <a:rPr lang="zh-CN" altLang="en-US" sz="1600">
                <a:solidFill>
                  <a:srgbClr val="4BACC6">
                    <a:lumMod val="75000"/>
                  </a:srgbClr>
                </a:solidFill>
                <a:latin typeface="微软雅黑" pitchFamily="34" charset="-122"/>
                <a:ea typeface="微软雅黑" pitchFamily="34" charset="-122"/>
              </a:rPr>
              <a:t>一</a:t>
            </a:r>
            <a:r>
              <a:rPr lang="zh-CN" altLang="en-US" sz="1600" smtClean="0">
                <a:solidFill>
                  <a:srgbClr val="4BACC6">
                    <a:lumMod val="75000"/>
                  </a:srgbClr>
                </a:solidFill>
                <a:latin typeface="微软雅黑" pitchFamily="34" charset="-122"/>
                <a:ea typeface="微软雅黑" pitchFamily="34" charset="-122"/>
              </a:rPr>
              <a:t>个选项卡和在多个选项卡之间切换的操作。</a:t>
            </a:r>
            <a:r>
              <a:rPr lang="zh-CN" altLang="en-US" sz="1600">
                <a:solidFill>
                  <a:srgbClr val="4BACC6">
                    <a:lumMod val="75000"/>
                  </a:srgbClr>
                </a:solidFill>
                <a:latin typeface="微软雅黑" pitchFamily="34" charset="-122"/>
                <a:ea typeface="微软雅黑" pitchFamily="34" charset="-122"/>
              </a:rPr>
              <a:t>在 </a:t>
            </a:r>
            <a:r>
              <a:rPr lang="en-US" altLang="zh-CN" sz="1600">
                <a:solidFill>
                  <a:srgbClr val="4BACC6">
                    <a:lumMod val="75000"/>
                  </a:srgbClr>
                </a:solidFill>
                <a:latin typeface="微软雅黑" pitchFamily="34" charset="-122"/>
                <a:ea typeface="微软雅黑" pitchFamily="34" charset="-122"/>
              </a:rPr>
              <a:t>Selenium </a:t>
            </a:r>
            <a:r>
              <a:rPr lang="zh-CN" altLang="en-US" sz="1600">
                <a:solidFill>
                  <a:srgbClr val="4BACC6">
                    <a:lumMod val="75000"/>
                  </a:srgbClr>
                </a:solidFill>
                <a:latin typeface="微软雅黑" pitchFamily="34" charset="-122"/>
                <a:ea typeface="微软雅黑" pitchFamily="34" charset="-122"/>
              </a:rPr>
              <a:t>中</a:t>
            </a:r>
            <a:r>
              <a:rPr lang="zh-CN" altLang="en-US" sz="1600" smtClean="0">
                <a:solidFill>
                  <a:srgbClr val="4BACC6">
                    <a:lumMod val="75000"/>
                  </a:srgbClr>
                </a:solidFill>
                <a:latin typeface="微软雅黑" pitchFamily="34" charset="-122"/>
                <a:ea typeface="微软雅黑" pitchFamily="34" charset="-122"/>
              </a:rPr>
              <a:t>，对</a:t>
            </a:r>
            <a:r>
              <a:rPr lang="zh-CN" altLang="en-US" sz="1600">
                <a:solidFill>
                  <a:srgbClr val="4BACC6">
                    <a:lumMod val="75000"/>
                  </a:srgbClr>
                </a:solidFill>
                <a:latin typeface="微软雅黑" pitchFamily="34" charset="-122"/>
                <a:ea typeface="微软雅黑" pitchFamily="34" charset="-122"/>
              </a:rPr>
              <a:t>选项卡进行</a:t>
            </a:r>
            <a:r>
              <a:rPr lang="zh-CN" altLang="en-US" sz="1600" smtClean="0">
                <a:solidFill>
                  <a:srgbClr val="4BACC6">
                    <a:lumMod val="75000"/>
                  </a:srgbClr>
                </a:solidFill>
                <a:latin typeface="微软雅黑" pitchFamily="34" charset="-122"/>
                <a:ea typeface="微软雅黑" pitchFamily="34" charset="-122"/>
              </a:rPr>
              <a:t>操作示例</a:t>
            </a:r>
            <a:r>
              <a:rPr lang="zh-CN" altLang="en-US" sz="1600">
                <a:solidFill>
                  <a:srgbClr val="4BACC6">
                    <a:lumMod val="75000"/>
                  </a:srgbClr>
                </a:solidFill>
                <a:latin typeface="微软雅黑" pitchFamily="34" charset="-122"/>
                <a:ea typeface="微软雅黑" pitchFamily="34" charset="-122"/>
              </a:rPr>
              <a:t>如下</a:t>
            </a:r>
            <a:r>
              <a:rPr lang="zh-CN" altLang="en-US" sz="1600" smtClean="0">
                <a:solidFill>
                  <a:srgbClr val="4BACC6">
                    <a:lumMod val="75000"/>
                  </a:srgbClr>
                </a:solidFill>
                <a:latin typeface="微软雅黑" pitchFamily="34" charset="-122"/>
                <a:ea typeface="微软雅黑" pitchFamily="34" charset="-122"/>
              </a:rPr>
              <a:t>：</a:t>
            </a:r>
            <a:endParaRPr lang="zh-CN" altLang="en-US"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5063" y="2708920"/>
            <a:ext cx="4333875" cy="2847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74489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5122"/>
                                        </p:tgtEl>
                                        <p:attrNameLst>
                                          <p:attrName>style.visibility</p:attrName>
                                        </p:attrNameLst>
                                      </p:cBhvr>
                                      <p:to>
                                        <p:strVal val="visible"/>
                                      </p:to>
                                    </p:set>
                                    <p:anim calcmode="lin" valueType="num">
                                      <p:cBhvr>
                                        <p:cTn id="17" dur="500" fill="hold"/>
                                        <p:tgtEl>
                                          <p:spTgt spid="5122"/>
                                        </p:tgtEl>
                                        <p:attrNameLst>
                                          <p:attrName>ppt_w</p:attrName>
                                        </p:attrNameLst>
                                      </p:cBhvr>
                                      <p:tavLst>
                                        <p:tav tm="0">
                                          <p:val>
                                            <p:fltVal val="0"/>
                                          </p:val>
                                        </p:tav>
                                        <p:tav tm="100000">
                                          <p:val>
                                            <p:strVal val="#ppt_w"/>
                                          </p:val>
                                        </p:tav>
                                      </p:tavLst>
                                    </p:anim>
                                    <p:anim calcmode="lin" valueType="num">
                                      <p:cBhvr>
                                        <p:cTn id="18" dur="500" fill="hold"/>
                                        <p:tgtEl>
                                          <p:spTgt spid="5122"/>
                                        </p:tgtEl>
                                        <p:attrNameLst>
                                          <p:attrName>ppt_h</p:attrName>
                                        </p:attrNameLst>
                                      </p:cBhvr>
                                      <p:tavLst>
                                        <p:tav tm="0">
                                          <p:val>
                                            <p:fltVal val="0"/>
                                          </p:val>
                                        </p:tav>
                                        <p:tav tm="100000">
                                          <p:val>
                                            <p:strVal val="#ppt_h"/>
                                          </p:val>
                                        </p:tav>
                                      </p:tavLst>
                                    </p:anim>
                                    <p:animEffect transition="in" filter="fade">
                                      <p:cBhvr>
                                        <p:cTn id="19"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flipH="1">
            <a:off x="-2" y="2000240"/>
            <a:ext cx="9143995" cy="2357454"/>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5" name="TextBox 1"/>
          <p:cNvSpPr txBox="1">
            <a:spLocks noChangeArrowheads="1"/>
          </p:cNvSpPr>
          <p:nvPr/>
        </p:nvSpPr>
        <p:spPr bwMode="auto">
          <a:xfrm>
            <a:off x="0" y="2701369"/>
            <a:ext cx="8892480" cy="1015663"/>
          </a:xfrm>
          <a:prstGeom prst="rect">
            <a:avLst/>
          </a:prstGeom>
          <a:noFill/>
          <a:ln w="9525">
            <a:noFill/>
            <a:miter lim="800000"/>
            <a:headEnd/>
            <a:tailEnd/>
          </a:ln>
        </p:spPr>
        <p:txBody>
          <a:bodyPr wrap="square">
            <a:spAutoFit/>
          </a:bodyPr>
          <a:lstStyle/>
          <a:p>
            <a:pPr algn="r"/>
            <a:r>
              <a:rPr lang="en-US" altLang="ko-KR" sz="6000" b="1" dirty="0" smtClean="0">
                <a:solidFill>
                  <a:schemeClr val="tx1">
                    <a:lumMod val="75000"/>
                    <a:lumOff val="25000"/>
                  </a:schemeClr>
                </a:solidFill>
                <a:latin typeface="Arial" pitchFamily="34" charset="0"/>
                <a:ea typeface="맑은 고딕" pitchFamily="50" charset="-127"/>
                <a:cs typeface="Arial" pitchFamily="34" charset="0"/>
              </a:rPr>
              <a:t>THANK YOU</a:t>
            </a:r>
          </a:p>
        </p:txBody>
      </p:sp>
      <p:sp>
        <p:nvSpPr>
          <p:cNvPr id="7" name="TextBox 6">
            <a:hlinkClick r:id="rId2"/>
          </p:cNvPr>
          <p:cNvSpPr txBox="1"/>
          <p:nvPr/>
        </p:nvSpPr>
        <p:spPr>
          <a:xfrm>
            <a:off x="0" y="6577300"/>
            <a:ext cx="9144000" cy="215444"/>
          </a:xfrm>
          <a:prstGeom prst="rect">
            <a:avLst/>
          </a:prstGeom>
          <a:noFill/>
        </p:spPr>
        <p:txBody>
          <a:bodyPr wrap="square" rtlCol="0">
            <a:spAutoFit/>
          </a:bodyPr>
          <a:lstStyle/>
          <a:p>
            <a:pPr algn="ctr"/>
            <a:r>
              <a:rPr lang="en-US" altLang="ko-KR" sz="800" dirty="0" smtClean="0">
                <a:solidFill>
                  <a:schemeClr val="tx1">
                    <a:lumMod val="75000"/>
                    <a:lumOff val="25000"/>
                  </a:schemeClr>
                </a:solidFill>
                <a:latin typeface="Arial" pitchFamily="34" charset="0"/>
                <a:cs typeface="Arial" pitchFamily="34" charset="0"/>
              </a:rPr>
              <a:t>ALLPPT.com _ Free PowerPoint Templates, Diagrams and Charts</a:t>
            </a:r>
            <a:endParaRPr lang="ko-KR" altLang="en-US" sz="800" dirty="0">
              <a:solidFill>
                <a:schemeClr val="tx1">
                  <a:lumMod val="75000"/>
                  <a:lumOff val="25000"/>
                </a:schemeClr>
              </a:solidFill>
              <a:latin typeface="Arial" pitchFamily="34" charset="0"/>
              <a:cs typeface="Arial" pitchFamily="34" charset="0"/>
            </a:endParaRPr>
          </a:p>
        </p:txBody>
      </p:sp>
    </p:spTree>
    <p:extLst>
      <p:ext uri="{BB962C8B-B14F-4D97-AF65-F5344CB8AC3E}">
        <p14:creationId xmlns:p14="http://schemas.microsoft.com/office/powerpoint/2010/main" val="39359130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3231654"/>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网络爬虫能做什么？</a:t>
            </a:r>
            <a:endParaRPr lang="zh-CN" altLang="en-US" b="1">
              <a:solidFill>
                <a:schemeClr val="accent5">
                  <a:lumMod val="50000"/>
                </a:schemeClr>
              </a:solidFill>
              <a:latin typeface="微软雅黑" pitchFamily="34" charset="-122"/>
              <a:ea typeface="微软雅黑" pitchFamily="34" charset="-122"/>
            </a:endParaRPr>
          </a:p>
          <a:p>
            <a:pPr marL="400050" indent="-400050">
              <a:lnSpc>
                <a:spcPct val="150000"/>
              </a:lnSpc>
              <a:buFont typeface="+mj-ea"/>
              <a:buAutoNum type="ea1JpnChsDbPeriod"/>
            </a:pPr>
            <a:r>
              <a:rPr lang="zh-CN" altLang="en-US" sz="1600" smtClean="0">
                <a:solidFill>
                  <a:schemeClr val="accent5">
                    <a:lumMod val="75000"/>
                  </a:schemeClr>
                </a:solidFill>
                <a:latin typeface="微软雅黑" pitchFamily="34" charset="-122"/>
                <a:ea typeface="微软雅黑" pitchFamily="34" charset="-122"/>
              </a:rPr>
              <a:t>通过爬取网站的</a:t>
            </a:r>
            <a:r>
              <a:rPr lang="en-US" altLang="zh-CN" sz="1600" smtClean="0">
                <a:solidFill>
                  <a:schemeClr val="accent5">
                    <a:lumMod val="75000"/>
                  </a:schemeClr>
                </a:solidFill>
                <a:latin typeface="微软雅黑" pitchFamily="34" charset="-122"/>
                <a:ea typeface="微软雅黑" pitchFamily="34" charset="-122"/>
              </a:rPr>
              <a:t>Web</a:t>
            </a:r>
            <a:r>
              <a:rPr lang="zh-CN" altLang="en-US" sz="1600" smtClean="0">
                <a:solidFill>
                  <a:schemeClr val="accent5">
                    <a:lumMod val="75000"/>
                  </a:schemeClr>
                </a:solidFill>
                <a:latin typeface="微软雅黑" pitchFamily="34" charset="-122"/>
                <a:ea typeface="微软雅黑" pitchFamily="34" charset="-122"/>
              </a:rPr>
              <a:t>页面建立该网站的索引为搜索引擎提供支持。</a:t>
            </a:r>
            <a:endParaRPr lang="en-US" altLang="zh-CN" sz="1600" smtClean="0">
              <a:solidFill>
                <a:schemeClr val="accent5">
                  <a:lumMod val="75000"/>
                </a:schemeClr>
              </a:solidFill>
              <a:latin typeface="微软雅黑" pitchFamily="34" charset="-122"/>
              <a:ea typeface="微软雅黑" pitchFamily="34" charset="-122"/>
            </a:endParaRPr>
          </a:p>
          <a:p>
            <a:pPr marL="400050" indent="-400050">
              <a:lnSpc>
                <a:spcPct val="150000"/>
              </a:lnSpc>
              <a:buFont typeface="+mj-ea"/>
              <a:buAutoNum type="ea1JpnChsDbPeriod"/>
            </a:pPr>
            <a:r>
              <a:rPr lang="zh-CN" altLang="en-US" sz="1600" smtClean="0">
                <a:solidFill>
                  <a:schemeClr val="accent5">
                    <a:lumMod val="75000"/>
                  </a:schemeClr>
                </a:solidFill>
                <a:latin typeface="微软雅黑" pitchFamily="34" charset="-122"/>
                <a:ea typeface="微软雅黑" pitchFamily="34" charset="-122"/>
              </a:rPr>
              <a:t>按照指定规则采集互联网上有效的数据资源，最终保存到数据库中，形成一个数据收集平台。</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爬虫</a:t>
            </a:r>
            <a:r>
              <a:rPr lang="zh-CN" altLang="en-US" sz="1600">
                <a:solidFill>
                  <a:schemeClr val="accent5">
                    <a:lumMod val="75000"/>
                  </a:schemeClr>
                </a:solidFill>
                <a:latin typeface="微软雅黑" pitchFamily="34" charset="-122"/>
                <a:ea typeface="微软雅黑" pitchFamily="34" charset="-122"/>
              </a:rPr>
              <a:t>访问网站的过程会消耗目标系统</a:t>
            </a:r>
            <a:r>
              <a:rPr lang="zh-CN" altLang="en-US" sz="1600" smtClean="0">
                <a:solidFill>
                  <a:schemeClr val="accent5">
                    <a:lumMod val="75000"/>
                  </a:schemeClr>
                </a:solidFill>
                <a:latin typeface="微软雅黑" pitchFamily="34" charset="-122"/>
                <a:ea typeface="微软雅黑" pitchFamily="34" charset="-122"/>
              </a:rPr>
              <a:t>资源，不少</a:t>
            </a:r>
            <a:r>
              <a:rPr lang="zh-CN" altLang="en-US" sz="1600">
                <a:solidFill>
                  <a:schemeClr val="accent5">
                    <a:lumMod val="75000"/>
                  </a:schemeClr>
                </a:solidFill>
                <a:latin typeface="微软雅黑" pitchFamily="34" charset="-122"/>
                <a:ea typeface="微软雅黑" pitchFamily="34" charset="-122"/>
              </a:rPr>
              <a:t>网络系统并不默许爬虫工作。因此在访问大量页面时，爬虫需要考虑到规划、负载，还需要讲“礼貌”</a:t>
            </a:r>
            <a:r>
              <a:rPr lang="zh-CN" altLang="en-US" sz="1600" smtClean="0">
                <a:solidFill>
                  <a:schemeClr val="accent5">
                    <a:lumMod val="75000"/>
                  </a:schemeClr>
                </a:solidFill>
                <a:latin typeface="微软雅黑" pitchFamily="34" charset="-122"/>
                <a:ea typeface="微软雅黑" pitchFamily="34" charset="-122"/>
              </a:rPr>
              <a:t>。不</a:t>
            </a:r>
            <a:r>
              <a:rPr lang="zh-CN" altLang="en-US" sz="1600">
                <a:solidFill>
                  <a:schemeClr val="accent5">
                    <a:lumMod val="75000"/>
                  </a:schemeClr>
                </a:solidFill>
                <a:latin typeface="微软雅黑" pitchFamily="34" charset="-122"/>
                <a:ea typeface="微软雅黑" pitchFamily="34" charset="-122"/>
              </a:rPr>
              <a:t>愿意被爬虫访问、被爬虫主人知晓的公开站点可以使用</a:t>
            </a:r>
            <a:r>
              <a:rPr lang="en-US" altLang="zh-CN" sz="1600">
                <a:solidFill>
                  <a:schemeClr val="accent5">
                    <a:lumMod val="75000"/>
                  </a:schemeClr>
                </a:solidFill>
                <a:latin typeface="微软雅黑" pitchFamily="34" charset="-122"/>
                <a:ea typeface="微软雅黑" pitchFamily="34" charset="-122"/>
              </a:rPr>
              <a:t>robots.txt</a:t>
            </a:r>
            <a:r>
              <a:rPr lang="zh-CN" altLang="en-US" sz="1600">
                <a:solidFill>
                  <a:schemeClr val="accent5">
                    <a:lumMod val="75000"/>
                  </a:schemeClr>
                </a:solidFill>
                <a:latin typeface="微软雅黑" pitchFamily="34" charset="-122"/>
                <a:ea typeface="微软雅黑" pitchFamily="34" charset="-122"/>
              </a:rPr>
              <a:t>文件之类的方法避免访问。这个文件可以要求机器人只对网站的一部分进行索引，或完全不作处理</a:t>
            </a:r>
            <a:r>
              <a:rPr lang="zh-CN" altLang="en-US" sz="1600" smtClean="0">
                <a:solidFill>
                  <a:schemeClr val="accent5">
                    <a:lumMod val="75000"/>
                  </a:schemeClr>
                </a:solidFill>
                <a:latin typeface="微软雅黑" pitchFamily="34" charset="-122"/>
                <a:ea typeface="微软雅黑" pitchFamily="34" charset="-122"/>
              </a:rPr>
              <a:t>。</a:t>
            </a:r>
            <a:endParaRPr lang="zh-CN" altLang="en-US" sz="1600">
              <a:solidFill>
                <a:schemeClr val="accent5">
                  <a:lumMod val="75000"/>
                </a:schemeClr>
              </a:solidFill>
              <a:latin typeface="微软雅黑" pitchFamily="34" charset="-122"/>
              <a:ea typeface="微软雅黑" pitchFamily="34" charset="-122"/>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3807" y="4253653"/>
            <a:ext cx="2568327" cy="994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638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nodeType="clickEffect">
                                  <p:stCondLst>
                                    <p:cond delay="0"/>
                                  </p:stCondLst>
                                  <p:childTnLst>
                                    <p:set>
                                      <p:cBhvr>
                                        <p:cTn id="26" dur="1" fill="hold">
                                          <p:stCondLst>
                                            <p:cond delay="0"/>
                                          </p:stCondLst>
                                        </p:cTn>
                                        <p:tgtEl>
                                          <p:spTgt spid="4098"/>
                                        </p:tgtEl>
                                        <p:attrNameLst>
                                          <p:attrName>style.visibility</p:attrName>
                                        </p:attrNameLst>
                                      </p:cBhvr>
                                      <p:to>
                                        <p:strVal val="visible"/>
                                      </p:to>
                                    </p:set>
                                    <p:anim calcmode="lin" valueType="num">
                                      <p:cBhvr>
                                        <p:cTn id="27" dur="500" fill="hold"/>
                                        <p:tgtEl>
                                          <p:spTgt spid="4098"/>
                                        </p:tgtEl>
                                        <p:attrNameLst>
                                          <p:attrName>ppt_w</p:attrName>
                                        </p:attrNameLst>
                                      </p:cBhvr>
                                      <p:tavLst>
                                        <p:tav tm="0">
                                          <p:val>
                                            <p:fltVal val="0"/>
                                          </p:val>
                                        </p:tav>
                                        <p:tav tm="100000">
                                          <p:val>
                                            <p:strVal val="#ppt_w"/>
                                          </p:val>
                                        </p:tav>
                                      </p:tavLst>
                                    </p:anim>
                                    <p:anim calcmode="lin" valueType="num">
                                      <p:cBhvr>
                                        <p:cTn id="28" dur="500" fill="hold"/>
                                        <p:tgtEl>
                                          <p:spTgt spid="4098"/>
                                        </p:tgtEl>
                                        <p:attrNameLst>
                                          <p:attrName>ppt_h</p:attrName>
                                        </p:attrNameLst>
                                      </p:cBhvr>
                                      <p:tavLst>
                                        <p:tav tm="0">
                                          <p:val>
                                            <p:fltVal val="0"/>
                                          </p:val>
                                        </p:tav>
                                        <p:tav tm="100000">
                                          <p:val>
                                            <p:strVal val="#ppt_h"/>
                                          </p:val>
                                        </p:tav>
                                      </p:tavLst>
                                    </p:anim>
                                    <p:animEffect transition="in" filter="fade">
                                      <p:cBhvr>
                                        <p:cTn id="29"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3046988"/>
          </a:xfrm>
          <a:prstGeom prst="rect">
            <a:avLst/>
          </a:prstGeom>
          <a:noFill/>
        </p:spPr>
        <p:txBody>
          <a:bodyPr wrap="square" rtlCol="0">
            <a:spAutoFit/>
          </a:bodyPr>
          <a:lstStyle/>
          <a:p>
            <a:pPr>
              <a:lnSpc>
                <a:spcPct val="200000"/>
              </a:lnSpc>
              <a:tabLst>
                <a:tab pos="3603625" algn="l"/>
              </a:tabLst>
            </a:pPr>
            <a:r>
              <a:rPr lang="zh-CN" altLang="en-US" b="1" smtClean="0">
                <a:solidFill>
                  <a:schemeClr val="accent5">
                    <a:lumMod val="50000"/>
                  </a:schemeClr>
                </a:solidFill>
                <a:latin typeface="微软雅黑" pitchFamily="34" charset="-122"/>
                <a:ea typeface="微软雅黑" pitchFamily="34" charset="-122"/>
              </a:rPr>
              <a:t>网络爬虫不能做什么</a:t>
            </a:r>
            <a:endParaRPr lang="en-US" altLang="zh-CN" b="1" smtClean="0">
              <a:solidFill>
                <a:schemeClr val="accent5">
                  <a:lumMod val="50000"/>
                </a:schemeClr>
              </a:solidFill>
              <a:latin typeface="微软雅黑" pitchFamily="34" charset="-122"/>
              <a:ea typeface="微软雅黑" pitchFamily="34" charset="-122"/>
            </a:endParaRPr>
          </a:p>
          <a:p>
            <a:pPr>
              <a:lnSpc>
                <a:spcPct val="200000"/>
              </a:lnSpc>
            </a:pPr>
            <a:r>
              <a:rPr lang="zh-CN" altLang="en-US" smtClean="0">
                <a:solidFill>
                  <a:schemeClr val="accent5">
                    <a:lumMod val="75000"/>
                  </a:schemeClr>
                </a:solidFill>
                <a:latin typeface="微软雅黑" pitchFamily="34" charset="-122"/>
                <a:ea typeface="微软雅黑" pitchFamily="34" charset="-122"/>
              </a:rPr>
              <a:t>以下行为是法律法规所禁止的：</a:t>
            </a:r>
            <a:endParaRPr lang="zh-CN" altLang="en-US" b="1" smtClean="0">
              <a:solidFill>
                <a:schemeClr val="accent5">
                  <a:lumMod val="50000"/>
                </a:schemeClr>
              </a:solidFill>
              <a:latin typeface="微软雅黑" pitchFamily="34" charset="-122"/>
              <a:ea typeface="微软雅黑" pitchFamily="34" charset="-122"/>
            </a:endParaRPr>
          </a:p>
          <a:p>
            <a:pPr marL="400050" indent="-400050">
              <a:lnSpc>
                <a:spcPct val="150000"/>
              </a:lnSpc>
              <a:buFont typeface="+mj-ea"/>
              <a:buAutoNum type="ea1JpnChsDbPeriod"/>
            </a:pPr>
            <a:r>
              <a:rPr lang="zh-CN" altLang="en-US" sz="1600">
                <a:solidFill>
                  <a:schemeClr val="accent5">
                    <a:lumMod val="75000"/>
                  </a:schemeClr>
                </a:solidFill>
                <a:latin typeface="微软雅黑" pitchFamily="34" charset="-122"/>
                <a:ea typeface="微软雅黑" pitchFamily="34" charset="-122"/>
              </a:rPr>
              <a:t>为违法违规组织提供爬虫相关服务（验证码识别服务贩卖、</a:t>
            </a:r>
            <a:r>
              <a:rPr lang="en-US" altLang="zh-CN" sz="1600">
                <a:solidFill>
                  <a:schemeClr val="accent5">
                    <a:lumMod val="75000"/>
                  </a:schemeClr>
                </a:solidFill>
                <a:latin typeface="微软雅黑" pitchFamily="34" charset="-122"/>
                <a:ea typeface="微软雅黑" pitchFamily="34" charset="-122"/>
              </a:rPr>
              <a:t>SEO……</a:t>
            </a:r>
            <a:r>
              <a:rPr lang="zh-CN" altLang="en-US" sz="1600">
                <a:solidFill>
                  <a:schemeClr val="accent5">
                    <a:lumMod val="75000"/>
                  </a:schemeClr>
                </a:solidFill>
                <a:latin typeface="微软雅黑" pitchFamily="34" charset="-122"/>
                <a:ea typeface="微软雅黑" pitchFamily="34" charset="-122"/>
              </a:rPr>
              <a:t>）</a:t>
            </a:r>
            <a:endParaRPr lang="en-US" altLang="zh-CN" sz="1600">
              <a:solidFill>
                <a:schemeClr val="accent5">
                  <a:lumMod val="75000"/>
                </a:schemeClr>
              </a:solidFill>
              <a:latin typeface="微软雅黑" pitchFamily="34" charset="-122"/>
              <a:ea typeface="微软雅黑" pitchFamily="34" charset="-122"/>
            </a:endParaRPr>
          </a:p>
          <a:p>
            <a:pPr marL="400050" indent="-400050">
              <a:lnSpc>
                <a:spcPct val="150000"/>
              </a:lnSpc>
              <a:buFont typeface="+mj-ea"/>
              <a:buAutoNum type="ea1JpnChsDbPeriod"/>
            </a:pPr>
            <a:endParaRPr lang="en-US" altLang="zh-CN" sz="1600">
              <a:solidFill>
                <a:schemeClr val="accent5">
                  <a:lumMod val="75000"/>
                </a:schemeClr>
              </a:solidFill>
              <a:latin typeface="微软雅黑" pitchFamily="34" charset="-122"/>
              <a:ea typeface="微软雅黑" pitchFamily="34" charset="-122"/>
            </a:endParaRPr>
          </a:p>
          <a:p>
            <a:pPr marL="400050" indent="-400050">
              <a:lnSpc>
                <a:spcPct val="150000"/>
              </a:lnSpc>
              <a:buFont typeface="+mj-ea"/>
              <a:buAutoNum type="ea1JpnChsDbPeriod"/>
            </a:pPr>
            <a:r>
              <a:rPr lang="zh-CN" altLang="en-US" sz="1600">
                <a:solidFill>
                  <a:schemeClr val="accent5">
                    <a:lumMod val="75000"/>
                  </a:schemeClr>
                </a:solidFill>
                <a:latin typeface="微软雅黑" pitchFamily="34" charset="-122"/>
                <a:ea typeface="微软雅黑" pitchFamily="34" charset="-122"/>
              </a:rPr>
              <a:t>个人隐私数据抓取与贩卖</a:t>
            </a:r>
            <a:endParaRPr lang="en-US" altLang="zh-CN" sz="1600">
              <a:solidFill>
                <a:schemeClr val="accent5">
                  <a:lumMod val="75000"/>
                </a:schemeClr>
              </a:solidFill>
              <a:latin typeface="微软雅黑" pitchFamily="34" charset="-122"/>
              <a:ea typeface="微软雅黑" pitchFamily="34" charset="-122"/>
            </a:endParaRPr>
          </a:p>
          <a:p>
            <a:pPr marL="400050" indent="-400050">
              <a:lnSpc>
                <a:spcPct val="150000"/>
              </a:lnSpc>
              <a:buFont typeface="+mj-ea"/>
              <a:buAutoNum type="ea1JpnChsDbPeriod"/>
            </a:pPr>
            <a:endParaRPr lang="en-US" altLang="zh-CN" sz="1600">
              <a:solidFill>
                <a:schemeClr val="accent5">
                  <a:lumMod val="75000"/>
                </a:schemeClr>
              </a:solidFill>
              <a:latin typeface="微软雅黑" pitchFamily="34" charset="-122"/>
              <a:ea typeface="微软雅黑" pitchFamily="34" charset="-122"/>
            </a:endParaRPr>
          </a:p>
          <a:p>
            <a:pPr marL="400050" indent="-400050">
              <a:lnSpc>
                <a:spcPct val="150000"/>
              </a:lnSpc>
              <a:buFont typeface="+mj-ea"/>
              <a:buAutoNum type="ea1JpnChsDbPeriod"/>
            </a:pPr>
            <a:r>
              <a:rPr lang="zh-CN" altLang="en-US" sz="1600">
                <a:solidFill>
                  <a:schemeClr val="accent5">
                    <a:lumMod val="75000"/>
                  </a:schemeClr>
                </a:solidFill>
                <a:latin typeface="微软雅黑" pitchFamily="34" charset="-122"/>
                <a:ea typeface="微软雅黑" pitchFamily="34" charset="-122"/>
              </a:rPr>
              <a:t>利用无版权的商业数据</a:t>
            </a:r>
            <a:r>
              <a:rPr lang="zh-CN" altLang="en-US" sz="1600" smtClean="0">
                <a:solidFill>
                  <a:schemeClr val="accent5">
                    <a:lumMod val="75000"/>
                  </a:schemeClr>
                </a:solidFill>
                <a:latin typeface="微软雅黑" pitchFamily="34" charset="-122"/>
                <a:ea typeface="微软雅黑" pitchFamily="34" charset="-122"/>
              </a:rPr>
              <a:t>获利</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93683" y="2504792"/>
            <a:ext cx="4489102" cy="3372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467544" y="3928988"/>
            <a:ext cx="2952328" cy="2308324"/>
          </a:xfrm>
          <a:prstGeom prst="rect">
            <a:avLst/>
          </a:prstGeom>
          <a:noFill/>
        </p:spPr>
        <p:txBody>
          <a:bodyPr wrap="square" rtlCol="0">
            <a:spAutoFit/>
          </a:bodyPr>
          <a:lstStyle/>
          <a:p>
            <a:pPr>
              <a:lnSpc>
                <a:spcPct val="150000"/>
              </a:lnSpc>
            </a:pPr>
            <a:r>
              <a:rPr lang="zh-CN" altLang="en-US" sz="1600">
                <a:solidFill>
                  <a:schemeClr val="accent5">
                    <a:lumMod val="75000"/>
                  </a:schemeClr>
                </a:solidFill>
                <a:latin typeface="微软雅黑" pitchFamily="34" charset="-122"/>
                <a:ea typeface="微软雅黑" pitchFamily="34" charset="-122"/>
              </a:rPr>
              <a:t>爬虫的大规模使用，与</a:t>
            </a:r>
            <a:r>
              <a:rPr lang="en-US" altLang="zh-CN" sz="1600">
                <a:solidFill>
                  <a:schemeClr val="accent5">
                    <a:lumMod val="75000"/>
                  </a:schemeClr>
                </a:solidFill>
                <a:latin typeface="微软雅黑" pitchFamily="34" charset="-122"/>
                <a:ea typeface="微软雅黑" pitchFamily="34" charset="-122"/>
              </a:rPr>
              <a:t>DDOS</a:t>
            </a:r>
            <a:r>
              <a:rPr lang="zh-CN" altLang="en-US" sz="1600">
                <a:solidFill>
                  <a:schemeClr val="accent5">
                    <a:lumMod val="75000"/>
                  </a:schemeClr>
                </a:solidFill>
                <a:latin typeface="微软雅黑" pitchFamily="34" charset="-122"/>
                <a:ea typeface="微软雅黑" pitchFamily="34" charset="-122"/>
              </a:rPr>
              <a:t>攻击无异，会降低网站的运行效率，</a:t>
            </a:r>
            <a:r>
              <a:rPr lang="zh-CN" altLang="en-US" sz="1600" smtClean="0">
                <a:solidFill>
                  <a:schemeClr val="accent5">
                    <a:lumMod val="75000"/>
                  </a:schemeClr>
                </a:solidFill>
                <a:latin typeface="微软雅黑" pitchFamily="34" charset="-122"/>
                <a:ea typeface="微软雅黑" pitchFamily="34" charset="-122"/>
              </a:rPr>
              <a:t>法律上会</a:t>
            </a:r>
            <a:r>
              <a:rPr lang="zh-CN" altLang="en-US" sz="1600">
                <a:solidFill>
                  <a:schemeClr val="accent5">
                    <a:lumMod val="75000"/>
                  </a:schemeClr>
                </a:solidFill>
                <a:latin typeface="微软雅黑" pitchFamily="34" charset="-122"/>
                <a:ea typeface="微软雅黑" pitchFamily="34" charset="-122"/>
              </a:rPr>
              <a:t>以非法侵害计算机系统罪论处</a:t>
            </a:r>
            <a:r>
              <a:rPr lang="zh-CN" altLang="en-US" sz="1600" smtClean="0">
                <a:solidFill>
                  <a:schemeClr val="accent5">
                    <a:lumMod val="75000"/>
                  </a:schemeClr>
                </a:solidFill>
                <a:latin typeface="微软雅黑" pitchFamily="34" charset="-122"/>
                <a:ea typeface="微软雅黑" pitchFamily="34" charset="-122"/>
              </a:rPr>
              <a:t>。就如简历</a:t>
            </a:r>
            <a:r>
              <a:rPr lang="zh-CN" altLang="en-US" sz="1600">
                <a:solidFill>
                  <a:schemeClr val="accent5">
                    <a:lumMod val="75000"/>
                  </a:schemeClr>
                </a:solidFill>
                <a:latin typeface="微软雅黑" pitchFamily="34" charset="-122"/>
                <a:ea typeface="微软雅黑" pitchFamily="34" charset="-122"/>
              </a:rPr>
              <a:t>大数据公司“巧达科技”</a:t>
            </a:r>
            <a:r>
              <a:rPr lang="zh-CN" altLang="en-US" sz="1600" smtClean="0">
                <a:solidFill>
                  <a:schemeClr val="accent5">
                    <a:lumMod val="75000"/>
                  </a:schemeClr>
                </a:solidFill>
                <a:latin typeface="微软雅黑" pitchFamily="34" charset="-122"/>
                <a:ea typeface="微软雅黑" pitchFamily="34" charset="-122"/>
              </a:rPr>
              <a:t>被警方一锅端，进去的都是开发。</a:t>
            </a:r>
            <a:endParaRPr lang="zh-CN" altLang="en-US"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17983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randombar(horizontal)">
                                      <p:cBhvr>
                                        <p:cTn id="27" dur="500"/>
                                        <p:tgtEl>
                                          <p:spTgt spid="5">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1028"/>
                                        </p:tgtEl>
                                        <p:attrNameLst>
                                          <p:attrName>style.visibility</p:attrName>
                                        </p:attrNameLst>
                                      </p:cBhvr>
                                      <p:to>
                                        <p:strVal val="visible"/>
                                      </p:to>
                                    </p:set>
                                    <p:anim calcmode="lin" valueType="num">
                                      <p:cBhvr>
                                        <p:cTn id="32" dur="500" fill="hold"/>
                                        <p:tgtEl>
                                          <p:spTgt spid="1028"/>
                                        </p:tgtEl>
                                        <p:attrNameLst>
                                          <p:attrName>ppt_w</p:attrName>
                                        </p:attrNameLst>
                                      </p:cBhvr>
                                      <p:tavLst>
                                        <p:tav tm="0">
                                          <p:val>
                                            <p:fltVal val="0"/>
                                          </p:val>
                                        </p:tav>
                                        <p:tav tm="100000">
                                          <p:val>
                                            <p:strVal val="#ppt_w"/>
                                          </p:val>
                                        </p:tav>
                                      </p:tavLst>
                                    </p:anim>
                                    <p:anim calcmode="lin" valueType="num">
                                      <p:cBhvr>
                                        <p:cTn id="33" dur="500" fill="hold"/>
                                        <p:tgtEl>
                                          <p:spTgt spid="1028"/>
                                        </p:tgtEl>
                                        <p:attrNameLst>
                                          <p:attrName>ppt_h</p:attrName>
                                        </p:attrNameLst>
                                      </p:cBhvr>
                                      <p:tavLst>
                                        <p:tav tm="0">
                                          <p:val>
                                            <p:fltVal val="0"/>
                                          </p:val>
                                        </p:tav>
                                        <p:tav tm="100000">
                                          <p:val>
                                            <p:strVal val="#ppt_h"/>
                                          </p:val>
                                        </p:tav>
                                      </p:tavLst>
                                    </p:anim>
                                    <p:animEffect transition="in" filter="fade">
                                      <p:cBhvr>
                                        <p:cTn id="34" dur="500"/>
                                        <p:tgtEl>
                                          <p:spTgt spid="1028"/>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randombar(horizontal)">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562783"/>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爬虫工程师就业情况</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9832" y="1628800"/>
            <a:ext cx="3024336" cy="48496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75979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 calcmode="lin" valueType="num">
                                      <p:cBhvr>
                                        <p:cTn id="12" dur="500" fill="hold"/>
                                        <p:tgtEl>
                                          <p:spTgt spid="2050"/>
                                        </p:tgtEl>
                                        <p:attrNameLst>
                                          <p:attrName>ppt_w</p:attrName>
                                        </p:attrNameLst>
                                      </p:cBhvr>
                                      <p:tavLst>
                                        <p:tav tm="0">
                                          <p:val>
                                            <p:fltVal val="0"/>
                                          </p:val>
                                        </p:tav>
                                        <p:tav tm="100000">
                                          <p:val>
                                            <p:strVal val="#ppt_w"/>
                                          </p:val>
                                        </p:tav>
                                      </p:tavLst>
                                    </p:anim>
                                    <p:anim calcmode="lin" valueType="num">
                                      <p:cBhvr>
                                        <p:cTn id="13" dur="500" fill="hold"/>
                                        <p:tgtEl>
                                          <p:spTgt spid="2050"/>
                                        </p:tgtEl>
                                        <p:attrNameLst>
                                          <p:attrName>ppt_h</p:attrName>
                                        </p:attrNameLst>
                                      </p:cBhvr>
                                      <p:tavLst>
                                        <p:tav tm="0">
                                          <p:val>
                                            <p:fltVal val="0"/>
                                          </p:val>
                                        </p:tav>
                                        <p:tav tm="100000">
                                          <p:val>
                                            <p:strVal val="#ppt_h"/>
                                          </p:val>
                                        </p:tav>
                                      </p:tavLst>
                                    </p:anim>
                                    <p:animEffect transition="in" filter="fade">
                                      <p:cBhvr>
                                        <p:cTn id="14"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HTTP</a:t>
            </a:r>
            <a:r>
              <a:rPr lang="zh-CN" altLang="en-US" b="1" smtClean="0">
                <a:solidFill>
                  <a:schemeClr val="accent5">
                    <a:lumMod val="50000"/>
                  </a:schemeClr>
                </a:solidFill>
                <a:latin typeface="微软雅黑" pitchFamily="34" charset="-122"/>
                <a:ea typeface="微软雅黑" pitchFamily="34" charset="-122"/>
              </a:rPr>
              <a:t>基本原理</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在了解基本原理之前，我们先来看看：当我们在浏览器地址栏敲入某个</a:t>
            </a:r>
            <a:r>
              <a:rPr lang="en-US" altLang="zh-CN" sz="1600" smtClean="0">
                <a:solidFill>
                  <a:schemeClr val="accent5">
                    <a:lumMod val="75000"/>
                  </a:schemeClr>
                </a:solidFill>
                <a:latin typeface="微软雅黑" pitchFamily="34" charset="-122"/>
                <a:ea typeface="微软雅黑" pitchFamily="34" charset="-122"/>
              </a:rPr>
              <a:t>URL</a:t>
            </a:r>
            <a:r>
              <a:rPr lang="zh-CN" altLang="en-US" sz="1600" smtClean="0">
                <a:solidFill>
                  <a:schemeClr val="accent5">
                    <a:lumMod val="75000"/>
                  </a:schemeClr>
                </a:solidFill>
                <a:latin typeface="微软雅黑" pitchFamily="34" charset="-122"/>
                <a:ea typeface="微软雅黑" pitchFamily="34" charset="-122"/>
              </a:rPr>
              <a:t>到获取网页内容，这之间究竟发生了什么</a:t>
            </a:r>
            <a:r>
              <a:rPr lang="zh-CN" altLang="en-US" sz="1600">
                <a:solidFill>
                  <a:schemeClr val="accent5">
                    <a:lumMod val="75000"/>
                  </a:schemeClr>
                </a:solidFill>
                <a:latin typeface="微软雅黑" pitchFamily="34" charset="-122"/>
                <a:ea typeface="微软雅黑" pitchFamily="34" charset="-122"/>
              </a:rPr>
              <a:t>？</a:t>
            </a:r>
          </a:p>
        </p:txBody>
      </p:sp>
      <p:grpSp>
        <p:nvGrpSpPr>
          <p:cNvPr id="57" name="组合 56"/>
          <p:cNvGrpSpPr/>
          <p:nvPr/>
        </p:nvGrpSpPr>
        <p:grpSpPr>
          <a:xfrm>
            <a:off x="1043608" y="2204864"/>
            <a:ext cx="7056784" cy="3516179"/>
            <a:chOff x="1187624" y="2204864"/>
            <a:chExt cx="7056784" cy="3516179"/>
          </a:xfrm>
        </p:grpSpPr>
        <p:grpSp>
          <p:nvGrpSpPr>
            <p:cNvPr id="32" name="组合 31"/>
            <p:cNvGrpSpPr/>
            <p:nvPr/>
          </p:nvGrpSpPr>
          <p:grpSpPr>
            <a:xfrm>
              <a:off x="1187624" y="2204864"/>
              <a:ext cx="7056784" cy="2681299"/>
              <a:chOff x="252654" y="2204864"/>
              <a:chExt cx="7056784" cy="2681299"/>
            </a:xfrm>
          </p:grpSpPr>
          <p:grpSp>
            <p:nvGrpSpPr>
              <p:cNvPr id="20" name="组合 19"/>
              <p:cNvGrpSpPr/>
              <p:nvPr/>
            </p:nvGrpSpPr>
            <p:grpSpPr>
              <a:xfrm>
                <a:off x="811813" y="2204864"/>
                <a:ext cx="6497625" cy="2681299"/>
                <a:chOff x="-412323" y="2204864"/>
                <a:chExt cx="6497625" cy="2681299"/>
              </a:xfrm>
            </p:grpSpPr>
            <p:pic>
              <p:nvPicPr>
                <p:cNvPr id="3075" name="Picture 3" descr="D:\Doc\image\Home_Server_256px_554956_easyicon.ne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28877" y="2276872"/>
                  <a:ext cx="984417" cy="984417"/>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组合 18"/>
                <p:cNvGrpSpPr/>
                <p:nvPr/>
              </p:nvGrpSpPr>
              <p:grpSpPr>
                <a:xfrm>
                  <a:off x="-412323" y="2204864"/>
                  <a:ext cx="6497625" cy="2681299"/>
                  <a:chOff x="-412323" y="2204864"/>
                  <a:chExt cx="6497625" cy="2681299"/>
                </a:xfrm>
              </p:grpSpPr>
              <p:pic>
                <p:nvPicPr>
                  <p:cNvPr id="2" name="Picture 2" descr="D:\Doc\image\pc_256px_1097827_easyicon.ne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8838" y="2204864"/>
                    <a:ext cx="1142256" cy="1142256"/>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3417752" y="2492896"/>
                    <a:ext cx="1083374" cy="338554"/>
                  </a:xfrm>
                  <a:prstGeom prst="rect">
                    <a:avLst/>
                  </a:prstGeom>
                  <a:noFill/>
                </p:spPr>
                <p:txBody>
                  <a:bodyPr wrap="none" rtlCol="0">
                    <a:spAutoFit/>
                  </a:bodyPr>
                  <a:lstStyle/>
                  <a:p>
                    <a:r>
                      <a:rPr lang="en-US" altLang="zh-CN" sz="1600" smtClean="0">
                        <a:solidFill>
                          <a:schemeClr val="bg2"/>
                        </a:solidFill>
                      </a:rPr>
                      <a:t>HTTP</a:t>
                    </a:r>
                    <a:r>
                      <a:rPr lang="zh-CN" altLang="en-US" sz="1600" smtClean="0">
                        <a:solidFill>
                          <a:schemeClr val="bg2"/>
                        </a:solidFill>
                      </a:rPr>
                      <a:t>请求</a:t>
                    </a:r>
                    <a:endParaRPr lang="zh-CN" altLang="en-US" sz="1600">
                      <a:solidFill>
                        <a:schemeClr val="bg2"/>
                      </a:solidFill>
                    </a:endParaRPr>
                  </a:p>
                </p:txBody>
              </p:sp>
              <p:sp>
                <p:nvSpPr>
                  <p:cNvPr id="14" name="TextBox 13"/>
                  <p:cNvSpPr txBox="1"/>
                  <p:nvPr/>
                </p:nvSpPr>
                <p:spPr>
                  <a:xfrm rot="18585480">
                    <a:off x="4371250" y="4175199"/>
                    <a:ext cx="1083374" cy="338554"/>
                  </a:xfrm>
                  <a:prstGeom prst="rect">
                    <a:avLst/>
                  </a:prstGeom>
                  <a:noFill/>
                </p:spPr>
                <p:txBody>
                  <a:bodyPr wrap="none" rtlCol="0">
                    <a:spAutoFit/>
                  </a:bodyPr>
                  <a:lstStyle/>
                  <a:p>
                    <a:r>
                      <a:rPr lang="en-US" altLang="zh-CN" sz="1600" smtClean="0">
                        <a:solidFill>
                          <a:schemeClr val="bg2"/>
                        </a:solidFill>
                      </a:rPr>
                      <a:t>HTTP</a:t>
                    </a:r>
                    <a:r>
                      <a:rPr lang="zh-CN" altLang="en-US" sz="1600" smtClean="0">
                        <a:solidFill>
                          <a:schemeClr val="bg2"/>
                        </a:solidFill>
                      </a:rPr>
                      <a:t>响应</a:t>
                    </a:r>
                    <a:endParaRPr lang="zh-CN" altLang="en-US" sz="1600">
                      <a:solidFill>
                        <a:schemeClr val="bg2"/>
                      </a:solidFill>
                    </a:endParaRPr>
                  </a:p>
                </p:txBody>
              </p:sp>
              <p:sp>
                <p:nvSpPr>
                  <p:cNvPr id="9" name="TextBox 8"/>
                  <p:cNvSpPr txBox="1"/>
                  <p:nvPr/>
                </p:nvSpPr>
                <p:spPr>
                  <a:xfrm>
                    <a:off x="-412323" y="3162454"/>
                    <a:ext cx="2707985" cy="338554"/>
                  </a:xfrm>
                  <a:prstGeom prst="rect">
                    <a:avLst/>
                  </a:prstGeom>
                  <a:noFill/>
                </p:spPr>
                <p:txBody>
                  <a:bodyPr wrap="none" rtlCol="0">
                    <a:spAutoFit/>
                  </a:bodyPr>
                  <a:lstStyle/>
                  <a:p>
                    <a:r>
                      <a:rPr lang="zh-CN" altLang="en-US" sz="1600">
                        <a:solidFill>
                          <a:schemeClr val="bg2"/>
                        </a:solidFill>
                      </a:rPr>
                      <a:t>访问</a:t>
                    </a:r>
                    <a:r>
                      <a:rPr lang="en-US" altLang="zh-CN" sz="1600" smtClean="0">
                        <a:solidFill>
                          <a:schemeClr val="bg2"/>
                        </a:solidFill>
                      </a:rPr>
                      <a:t>: https://www.12306.cn</a:t>
                    </a:r>
                    <a:endParaRPr lang="zh-CN" altLang="en-US" sz="1600">
                      <a:solidFill>
                        <a:schemeClr val="bg2"/>
                      </a:solidFill>
                    </a:endParaRPr>
                  </a:p>
                </p:txBody>
              </p:sp>
              <p:sp>
                <p:nvSpPr>
                  <p:cNvPr id="17" name="TextBox 16"/>
                  <p:cNvSpPr txBox="1"/>
                  <p:nvPr/>
                </p:nvSpPr>
                <p:spPr>
                  <a:xfrm>
                    <a:off x="4716016" y="3212976"/>
                    <a:ext cx="1369286" cy="338554"/>
                  </a:xfrm>
                  <a:prstGeom prst="rect">
                    <a:avLst/>
                  </a:prstGeom>
                  <a:noFill/>
                </p:spPr>
                <p:txBody>
                  <a:bodyPr wrap="none" rtlCol="0">
                    <a:spAutoFit/>
                  </a:bodyPr>
                  <a:lstStyle/>
                  <a:p>
                    <a:r>
                      <a:rPr lang="en-US" altLang="zh-CN" sz="1600" smtClean="0">
                        <a:solidFill>
                          <a:srgbClr val="FFC000"/>
                        </a:solidFill>
                      </a:rPr>
                      <a:t>12306</a:t>
                    </a:r>
                    <a:r>
                      <a:rPr lang="zh-CN" altLang="en-US" sz="1600" smtClean="0">
                        <a:solidFill>
                          <a:srgbClr val="FFC000"/>
                        </a:solidFill>
                      </a:rPr>
                      <a:t>服务器</a:t>
                    </a:r>
                    <a:endParaRPr lang="zh-CN" altLang="en-US" sz="1600">
                      <a:solidFill>
                        <a:srgbClr val="FFC000"/>
                      </a:solidFill>
                    </a:endParaRPr>
                  </a:p>
                </p:txBody>
              </p:sp>
            </p:grpSp>
          </p:grpSp>
          <p:pic>
            <p:nvPicPr>
              <p:cNvPr id="3079" name="Picture 7" descr="D:\Doc\image\user_woman_512px_1175885_easyicon.ne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2654" y="3564927"/>
                <a:ext cx="656161" cy="656161"/>
              </a:xfrm>
              <a:prstGeom prst="rect">
                <a:avLst/>
              </a:prstGeom>
              <a:noFill/>
              <a:extLst>
                <a:ext uri="{909E8E84-426E-40DD-AFC4-6F175D3DCCD1}">
                  <a14:hiddenFill xmlns:a14="http://schemas.microsoft.com/office/drawing/2010/main">
                    <a:solidFill>
                      <a:srgbClr val="FFFFFF"/>
                    </a:solidFill>
                  </a14:hiddenFill>
                </a:ext>
              </a:extLst>
            </p:spPr>
          </p:pic>
        </p:grpSp>
        <p:pic>
          <p:nvPicPr>
            <p:cNvPr id="3080"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27344" y="4365104"/>
              <a:ext cx="3211795" cy="1355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0" name="曲线连接符 39"/>
            <p:cNvCxnSpPr>
              <a:stCxn id="3079" idx="3"/>
              <a:endCxn id="2" idx="1"/>
            </p:cNvCxnSpPr>
            <p:nvPr/>
          </p:nvCxnSpPr>
          <p:spPr>
            <a:xfrm flipV="1">
              <a:off x="1843785" y="2775992"/>
              <a:ext cx="2224159" cy="1117016"/>
            </a:xfrm>
            <a:prstGeom prst="curvedConnector3">
              <a:avLst/>
            </a:prstGeom>
            <a:ln w="19050">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3" name="曲线连接符 52"/>
            <p:cNvCxnSpPr>
              <a:stCxn id="2" idx="3"/>
              <a:endCxn id="3075" idx="1"/>
            </p:cNvCxnSpPr>
            <p:nvPr/>
          </p:nvCxnSpPr>
          <p:spPr>
            <a:xfrm flipV="1">
              <a:off x="5210200" y="2769081"/>
              <a:ext cx="1977783" cy="6911"/>
            </a:xfrm>
            <a:prstGeom prst="curvedConnector3">
              <a:avLst>
                <a:gd name="adj1" fmla="val 50000"/>
              </a:avLst>
            </a:prstGeom>
            <a:ln w="19050">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8" name="曲线连接符 57"/>
            <p:cNvCxnSpPr>
              <a:stCxn id="3075" idx="2"/>
              <a:endCxn id="3080" idx="3"/>
            </p:cNvCxnSpPr>
            <p:nvPr/>
          </p:nvCxnSpPr>
          <p:spPr>
            <a:xfrm rot="5400000">
              <a:off x="6068774" y="3431655"/>
              <a:ext cx="1781785" cy="1441053"/>
            </a:xfrm>
            <a:prstGeom prst="curvedConnector2">
              <a:avLst/>
            </a:prstGeom>
            <a:ln w="19050">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3" name="曲线连接符 62"/>
            <p:cNvCxnSpPr>
              <a:stCxn id="3080" idx="0"/>
              <a:endCxn id="2" idx="2"/>
            </p:cNvCxnSpPr>
            <p:nvPr/>
          </p:nvCxnSpPr>
          <p:spPr>
            <a:xfrm rot="5400000" flipH="1" flipV="1">
              <a:off x="4127165" y="3853197"/>
              <a:ext cx="1017984" cy="5830"/>
            </a:xfrm>
            <a:prstGeom prst="curvedConnector3">
              <a:avLst>
                <a:gd name="adj1" fmla="val 50000"/>
              </a:avLst>
            </a:prstGeom>
            <a:ln w="19050">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59629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57"/>
                                        </p:tgtEl>
                                        <p:attrNameLst>
                                          <p:attrName>style.visibility</p:attrName>
                                        </p:attrNameLst>
                                      </p:cBhvr>
                                      <p:to>
                                        <p:strVal val="visible"/>
                                      </p:to>
                                    </p:set>
                                    <p:anim calcmode="lin" valueType="num">
                                      <p:cBhvr>
                                        <p:cTn id="17" dur="500" fill="hold"/>
                                        <p:tgtEl>
                                          <p:spTgt spid="57"/>
                                        </p:tgtEl>
                                        <p:attrNameLst>
                                          <p:attrName>ppt_w</p:attrName>
                                        </p:attrNameLst>
                                      </p:cBhvr>
                                      <p:tavLst>
                                        <p:tav tm="0">
                                          <p:val>
                                            <p:fltVal val="0"/>
                                          </p:val>
                                        </p:tav>
                                        <p:tav tm="100000">
                                          <p:val>
                                            <p:strVal val="#ppt_w"/>
                                          </p:val>
                                        </p:tav>
                                      </p:tavLst>
                                    </p:anim>
                                    <p:anim calcmode="lin" valueType="num">
                                      <p:cBhvr>
                                        <p:cTn id="18" dur="500" fill="hold"/>
                                        <p:tgtEl>
                                          <p:spTgt spid="57"/>
                                        </p:tgtEl>
                                        <p:attrNameLst>
                                          <p:attrName>ppt_h</p:attrName>
                                        </p:attrNameLst>
                                      </p:cBhvr>
                                      <p:tavLst>
                                        <p:tav tm="0">
                                          <p:val>
                                            <p:fltVal val="0"/>
                                          </p:val>
                                        </p:tav>
                                        <p:tav tm="100000">
                                          <p:val>
                                            <p:strVal val="#ppt_h"/>
                                          </p:val>
                                        </p:tav>
                                      </p:tavLst>
                                    </p:anim>
                                    <p:animEffect transition="in" filter="fade">
                                      <p:cBhvr>
                                        <p:cTn id="19"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3046988"/>
          </a:xfrm>
          <a:prstGeom prst="rect">
            <a:avLst/>
          </a:prstGeom>
          <a:noFill/>
        </p:spPr>
        <p:txBody>
          <a:bodyPr wrap="square" rtlCol="0">
            <a:spAutoFit/>
          </a:bodyPr>
          <a:lstStyle/>
          <a:p>
            <a:pPr indent="342900">
              <a:lnSpc>
                <a:spcPct val="150000"/>
              </a:lnSpc>
            </a:pPr>
            <a:r>
              <a:rPr lang="zh-CN" altLang="en-US" sz="1600">
                <a:solidFill>
                  <a:schemeClr val="accent5">
                    <a:lumMod val="75000"/>
                  </a:schemeClr>
                </a:solidFill>
                <a:latin typeface="微软雅黑" pitchFamily="34" charset="-122"/>
                <a:ea typeface="微软雅黑" pitchFamily="34" charset="-122"/>
              </a:rPr>
              <a:t>上</a:t>
            </a:r>
            <a:r>
              <a:rPr lang="zh-CN" altLang="en-US" sz="1600" smtClean="0">
                <a:solidFill>
                  <a:schemeClr val="accent5">
                    <a:lumMod val="75000"/>
                  </a:schemeClr>
                </a:solidFill>
                <a:latin typeface="微软雅黑" pitchFamily="34" charset="-122"/>
                <a:ea typeface="微软雅黑" pitchFamily="34" charset="-122"/>
              </a:rPr>
              <a:t>图可以看出，通过在浏览器地址栏输入</a:t>
            </a:r>
            <a:r>
              <a:rPr lang="en-US" altLang="zh-CN" sz="1600" smtClean="0">
                <a:solidFill>
                  <a:schemeClr val="accent5">
                    <a:lumMod val="75000"/>
                  </a:schemeClr>
                </a:solidFill>
                <a:latin typeface="微软雅黑" pitchFamily="34" charset="-122"/>
                <a:ea typeface="微软雅黑" pitchFamily="34" charset="-122"/>
              </a:rPr>
              <a:t>URL</a:t>
            </a:r>
            <a:r>
              <a:rPr lang="zh-CN" altLang="en-US" sz="1600" smtClean="0">
                <a:solidFill>
                  <a:schemeClr val="accent5">
                    <a:lumMod val="75000"/>
                  </a:schemeClr>
                </a:solidFill>
                <a:latin typeface="微软雅黑" pitchFamily="34" charset="-122"/>
                <a:ea typeface="微软雅黑" pitchFamily="34" charset="-122"/>
              </a:rPr>
              <a:t>网址并回车，浏览会向该网址对应的服务器发送</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请求，在彼服务器收到请求信息后立即作出响应并返回响应报文，浏览器对收到的响应报文进行解释并渲染成用户能理解的图文、音、视频等信息。</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其中，</a:t>
            </a:r>
            <a:r>
              <a:rPr lang="en-US" altLang="zh-CN" sz="1600" smtClean="0">
                <a:solidFill>
                  <a:schemeClr val="accent5">
                    <a:lumMod val="75000"/>
                  </a:schemeClr>
                </a:solidFill>
                <a:latin typeface="微软雅黑" pitchFamily="34" charset="-122"/>
                <a:ea typeface="微软雅黑" pitchFamily="34" charset="-122"/>
              </a:rPr>
              <a:t>URL</a:t>
            </a:r>
            <a:r>
              <a:rPr lang="zh-CN" altLang="en-US" sz="1600" smtClean="0">
                <a:solidFill>
                  <a:schemeClr val="accent5">
                    <a:lumMod val="75000"/>
                  </a:schemeClr>
                </a:solidFill>
                <a:latin typeface="微软雅黑" pitchFamily="34" charset="-122"/>
                <a:ea typeface="微软雅黑" pitchFamily="34" charset="-122"/>
              </a:rPr>
              <a:t>的全称是</a:t>
            </a:r>
            <a:r>
              <a:rPr lang="en-US" altLang="zh-CN" sz="1600" smtClean="0">
                <a:solidFill>
                  <a:schemeClr val="accent5">
                    <a:lumMod val="75000"/>
                  </a:schemeClr>
                </a:solidFill>
                <a:latin typeface="微软雅黑" pitchFamily="34" charset="-122"/>
                <a:ea typeface="微软雅黑" pitchFamily="34" charset="-122"/>
              </a:rPr>
              <a:t>Uniform Resource Locator</a:t>
            </a:r>
            <a:r>
              <a:rPr lang="zh-CN" altLang="en-US" sz="1600" smtClean="0">
                <a:solidFill>
                  <a:schemeClr val="accent5">
                    <a:lumMod val="75000"/>
                  </a:schemeClr>
                </a:solidFill>
                <a:latin typeface="微软雅黑" pitchFamily="34" charset="-122"/>
                <a:ea typeface="微软雅黑" pitchFamily="34" charset="-122"/>
              </a:rPr>
              <a:t>，即统一资源定位符，用来表示资源的访问路径，它是</a:t>
            </a:r>
            <a:r>
              <a:rPr lang="en-US" altLang="zh-CN" sz="1600" smtClean="0">
                <a:solidFill>
                  <a:schemeClr val="accent5">
                    <a:lumMod val="75000"/>
                  </a:schemeClr>
                </a:solidFill>
                <a:latin typeface="微软雅黑" pitchFamily="34" charset="-122"/>
                <a:ea typeface="微软雅黑" pitchFamily="34" charset="-122"/>
              </a:rPr>
              <a:t>URI</a:t>
            </a:r>
            <a:r>
              <a:rPr lang="zh-CN" altLang="en-US" sz="1600" smtClean="0">
                <a:solidFill>
                  <a:schemeClr val="accent5">
                    <a:lumMod val="75000"/>
                  </a:schemeClr>
                </a:solidFill>
                <a:latin typeface="微软雅黑" pitchFamily="34" charset="-122"/>
                <a:ea typeface="微软雅黑" pitchFamily="34" charset="-122"/>
              </a:rPr>
              <a:t>的一个子集。</a:t>
            </a:r>
            <a:r>
              <a:rPr lang="en-US" altLang="zh-CN" sz="1600">
                <a:solidFill>
                  <a:schemeClr val="accent5">
                    <a:lumMod val="75000"/>
                  </a:schemeClr>
                </a:solidFill>
                <a:latin typeface="微软雅黑" pitchFamily="34" charset="-122"/>
                <a:ea typeface="微软雅黑" pitchFamily="34" charset="-122"/>
              </a:rPr>
              <a:t> URI</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 Uniform Resource Identifier </a:t>
            </a:r>
            <a:r>
              <a:rPr lang="zh-CN" altLang="en-US" sz="1600" smtClean="0">
                <a:solidFill>
                  <a:schemeClr val="accent5">
                    <a:lumMod val="75000"/>
                  </a:schemeClr>
                </a:solidFill>
                <a:latin typeface="微软雅黑" pitchFamily="34" charset="-122"/>
                <a:ea typeface="微软雅黑" pitchFamily="34" charset="-122"/>
              </a:rPr>
              <a:t>）指统一</a:t>
            </a:r>
            <a:r>
              <a:rPr lang="zh-CN" altLang="en-US" sz="1600">
                <a:solidFill>
                  <a:schemeClr val="accent5">
                    <a:lumMod val="75000"/>
                  </a:schemeClr>
                </a:solidFill>
                <a:latin typeface="微软雅黑" pitchFamily="34" charset="-122"/>
                <a:ea typeface="微软雅黑" pitchFamily="34" charset="-122"/>
              </a:rPr>
              <a:t>资源</a:t>
            </a:r>
            <a:r>
              <a:rPr lang="zh-CN" altLang="en-US" sz="1600" smtClean="0">
                <a:solidFill>
                  <a:schemeClr val="accent5">
                    <a:lumMod val="75000"/>
                  </a:schemeClr>
                </a:solidFill>
                <a:latin typeface="微软雅黑" pitchFamily="34" charset="-122"/>
                <a:ea typeface="微软雅黑" pitchFamily="34" charset="-122"/>
              </a:rPr>
              <a:t>标识符，用于标识某个资源。</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a:solidFill>
                  <a:schemeClr val="accent5">
                    <a:lumMod val="75000"/>
                  </a:schemeClr>
                </a:solidFill>
                <a:latin typeface="微软雅黑" pitchFamily="34" charset="-122"/>
                <a:ea typeface="微软雅黑" pitchFamily="34" charset="-122"/>
              </a:rPr>
              <a:t>例子中的响应报文为</a:t>
            </a:r>
            <a:r>
              <a:rPr lang="en-US" altLang="zh-CN" sz="1600">
                <a:solidFill>
                  <a:schemeClr val="accent5">
                    <a:lumMod val="75000"/>
                  </a:schemeClr>
                </a:solidFill>
                <a:latin typeface="微软雅黑" pitchFamily="34" charset="-122"/>
                <a:ea typeface="微软雅黑" pitchFamily="34" charset="-122"/>
              </a:rPr>
              <a:t>HTML</a:t>
            </a:r>
            <a:r>
              <a:rPr lang="zh-CN" altLang="en-US" sz="1600">
                <a:solidFill>
                  <a:schemeClr val="accent5">
                    <a:lumMod val="75000"/>
                  </a:schemeClr>
                </a:solidFill>
                <a:latin typeface="微软雅黑" pitchFamily="34" charset="-122"/>
                <a:ea typeface="微软雅黑" pitchFamily="34" charset="-122"/>
              </a:rPr>
              <a:t>文本信息，</a:t>
            </a:r>
            <a:r>
              <a:rPr lang="en-US" altLang="zh-CN" sz="1600">
                <a:solidFill>
                  <a:schemeClr val="accent5">
                    <a:lumMod val="75000"/>
                  </a:schemeClr>
                </a:solidFill>
                <a:latin typeface="微软雅黑" pitchFamily="34" charset="-122"/>
                <a:ea typeface="微软雅黑" pitchFamily="34" charset="-122"/>
              </a:rPr>
              <a:t>HTML</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Hyper Text Markup Language</a:t>
            </a:r>
            <a:r>
              <a:rPr lang="zh-CN" altLang="en-US" sz="1600">
                <a:solidFill>
                  <a:schemeClr val="accent5">
                    <a:lumMod val="75000"/>
                  </a:schemeClr>
                </a:solidFill>
                <a:latin typeface="微软雅黑" pitchFamily="34" charset="-122"/>
                <a:ea typeface="微软雅黑" pitchFamily="34" charset="-122"/>
              </a:rPr>
              <a:t>）即超文本标记语言。</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046644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544764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HTTP</a:t>
            </a:r>
            <a:r>
              <a:rPr lang="zh-CN" altLang="en-US" b="1" smtClean="0">
                <a:solidFill>
                  <a:schemeClr val="accent5">
                    <a:lumMod val="50000"/>
                  </a:schemeClr>
                </a:solidFill>
                <a:latin typeface="微软雅黑" pitchFamily="34" charset="-122"/>
                <a:ea typeface="微软雅黑" pitchFamily="34" charset="-122"/>
              </a:rPr>
              <a:t>基本原理</a:t>
            </a:r>
            <a:r>
              <a:rPr lang="en-US" altLang="zh-CN" b="1" smtClean="0">
                <a:solidFill>
                  <a:schemeClr val="accent5">
                    <a:lumMod val="50000"/>
                  </a:schemeClr>
                </a:solidFill>
                <a:latin typeface="微软雅黑" pitchFamily="34" charset="-122"/>
                <a:ea typeface="微软雅黑" pitchFamily="34" charset="-122"/>
              </a:rPr>
              <a:t>—URL</a:t>
            </a:r>
            <a:r>
              <a:rPr lang="zh-CN" altLang="en-US" b="1" smtClean="0">
                <a:solidFill>
                  <a:schemeClr val="accent5">
                    <a:lumMod val="50000"/>
                  </a:schemeClr>
                </a:solidFill>
                <a:latin typeface="微软雅黑" pitchFamily="34" charset="-122"/>
                <a:ea typeface="微软雅黑" pitchFamily="34" charset="-122"/>
              </a:rPr>
              <a:t>组成部分</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下图可以看出，一个完整的</a:t>
            </a:r>
            <a:r>
              <a:rPr lang="en-US" altLang="zh-CN" sz="1600" smtClean="0">
                <a:solidFill>
                  <a:schemeClr val="accent5">
                    <a:lumMod val="75000"/>
                  </a:schemeClr>
                </a:solidFill>
                <a:latin typeface="微软雅黑" pitchFamily="34" charset="-122"/>
                <a:ea typeface="微软雅黑" pitchFamily="34" charset="-122"/>
              </a:rPr>
              <a:t>URL</a:t>
            </a:r>
            <a:r>
              <a:rPr lang="zh-CN" altLang="en-US" sz="1600" smtClean="0">
                <a:solidFill>
                  <a:schemeClr val="accent5">
                    <a:lumMod val="75000"/>
                  </a:schemeClr>
                </a:solidFill>
                <a:latin typeface="微软雅黑" pitchFamily="34" charset="-122"/>
                <a:ea typeface="微软雅黑" pitchFamily="34" charset="-122"/>
              </a:rPr>
              <a:t>主要包含五个部分：访问协议、域名、</a:t>
            </a:r>
            <a:r>
              <a:rPr lang="zh-CN" altLang="en-US" sz="1600">
                <a:solidFill>
                  <a:schemeClr val="accent5">
                    <a:lumMod val="75000"/>
                  </a:schemeClr>
                </a:solidFill>
                <a:latin typeface="微软雅黑" pitchFamily="34" charset="-122"/>
                <a:ea typeface="微软雅黑" pitchFamily="34" charset="-122"/>
              </a:rPr>
              <a:t>具体</a:t>
            </a:r>
            <a:r>
              <a:rPr lang="zh-CN" altLang="en-US" sz="1600" smtClean="0">
                <a:solidFill>
                  <a:schemeClr val="accent5">
                    <a:lumMod val="75000"/>
                  </a:schemeClr>
                </a:solidFill>
                <a:latin typeface="微软雅黑" pitchFamily="34" charset="-122"/>
                <a:ea typeface="微软雅黑" pitchFamily="34" charset="-122"/>
              </a:rPr>
              <a:t>路径、查询参数、锚点链接。</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其中，常见的访问协议有</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https</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ftp</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sftp</a:t>
            </a:r>
            <a:r>
              <a:rPr lang="zh-CN" altLang="en-US" sz="1600" smtClean="0">
                <a:solidFill>
                  <a:schemeClr val="accent5">
                    <a:lumMod val="75000"/>
                  </a:schemeClr>
                </a:solidFill>
                <a:latin typeface="微软雅黑" pitchFamily="34" charset="-122"/>
                <a:ea typeface="微软雅黑" pitchFamily="34" charset="-122"/>
              </a:rPr>
              <a:t>等，具体该使用哪种协议是由服务端所决定。</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Hyper Text Transfer Protocol</a:t>
            </a:r>
            <a:r>
              <a:rPr lang="zh-CN" altLang="en-US" sz="1600" smtClean="0">
                <a:solidFill>
                  <a:schemeClr val="accent5">
                    <a:lumMod val="75000"/>
                  </a:schemeClr>
                </a:solidFill>
                <a:latin typeface="微软雅黑" pitchFamily="34" charset="-122"/>
                <a:ea typeface="微软雅黑" pitchFamily="34" charset="-122"/>
              </a:rPr>
              <a:t>）即超文本传输协议，用于从网络传输超文本到本地浏览器的传送协议，它能高效的保障数据的准确性，它由万维网协会和</a:t>
            </a:r>
            <a:r>
              <a:rPr lang="en-US" altLang="zh-CN" sz="1600" smtClean="0">
                <a:solidFill>
                  <a:schemeClr val="accent5">
                    <a:lumMod val="75000"/>
                  </a:schemeClr>
                </a:solidFill>
                <a:latin typeface="微软雅黑" pitchFamily="34" charset="-122"/>
                <a:ea typeface="微软雅黑" pitchFamily="34" charset="-122"/>
              </a:rPr>
              <a:t>Internet</a:t>
            </a:r>
            <a:r>
              <a:rPr lang="zh-CN" altLang="en-US" sz="1600" smtClean="0">
                <a:solidFill>
                  <a:schemeClr val="accent5">
                    <a:lumMod val="75000"/>
                  </a:schemeClr>
                </a:solidFill>
                <a:latin typeface="微软雅黑" pitchFamily="34" charset="-122"/>
                <a:ea typeface="微软雅黑" pitchFamily="34" charset="-122"/>
              </a:rPr>
              <a:t>工作小组联合作制定。</a:t>
            </a:r>
            <a:r>
              <a:rPr lang="en-US" altLang="zh-CN" sz="1600">
                <a:solidFill>
                  <a:schemeClr val="accent5">
                    <a:lumMod val="75000"/>
                  </a:schemeClr>
                </a:solidFill>
                <a:latin typeface="微软雅黑" pitchFamily="34" charset="-122"/>
                <a:ea typeface="微软雅黑" pitchFamily="34" charset="-122"/>
              </a:rPr>
              <a:t> </a:t>
            </a:r>
            <a:r>
              <a:rPr lang="en-US" altLang="zh-CN" sz="1600" smtClean="0">
                <a:solidFill>
                  <a:schemeClr val="accent5">
                    <a:lumMod val="75000"/>
                  </a:schemeClr>
                </a:solidFill>
                <a:latin typeface="微软雅黑" pitchFamily="34" charset="-122"/>
                <a:ea typeface="微软雅黑" pitchFamily="34" charset="-122"/>
              </a:rPr>
              <a:t>https</a:t>
            </a:r>
            <a:r>
              <a:rPr lang="zh-CN" altLang="en-US" sz="1600" smtClean="0">
                <a:solidFill>
                  <a:schemeClr val="accent5">
                    <a:lumMod val="75000"/>
                  </a:schemeClr>
                </a:solidFill>
                <a:latin typeface="微软雅黑" pitchFamily="34" charset="-122"/>
                <a:ea typeface="微软雅黑" pitchFamily="34" charset="-122"/>
              </a:rPr>
              <a:t>是</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的延伸版，它进一步保障了数据传输的安全性，全称是</a:t>
            </a:r>
            <a:r>
              <a:rPr lang="en-US" altLang="zh-CN" sz="1600">
                <a:solidFill>
                  <a:schemeClr val="accent5">
                    <a:lumMod val="75000"/>
                  </a:schemeClr>
                </a:solidFill>
                <a:latin typeface="微软雅黑" pitchFamily="34" charset="-122"/>
                <a:ea typeface="微软雅黑" pitchFamily="34" charset="-122"/>
              </a:rPr>
              <a:t>Hyper Text Transfer Protocol </a:t>
            </a:r>
            <a:r>
              <a:rPr lang="en-US" altLang="zh-CN" sz="1600" smtClean="0">
                <a:solidFill>
                  <a:schemeClr val="accent5">
                    <a:lumMod val="75000"/>
                  </a:schemeClr>
                </a:solidFill>
                <a:latin typeface="微软雅黑" pitchFamily="34" charset="-122"/>
                <a:ea typeface="微软雅黑" pitchFamily="34" charset="-122"/>
              </a:rPr>
              <a:t> Over Secure Socket Layer</a:t>
            </a:r>
            <a:r>
              <a:rPr lang="zh-CN" altLang="en-US" sz="1600" smtClean="0">
                <a:solidFill>
                  <a:schemeClr val="accent5">
                    <a:lumMod val="75000"/>
                  </a:schemeClr>
                </a:solidFill>
                <a:latin typeface="微软雅黑" pitchFamily="34" charset="-122"/>
                <a:ea typeface="微软雅黑" pitchFamily="34" charset="-122"/>
              </a:rPr>
              <a:t>，安全性源于传输内容都经过</a:t>
            </a:r>
            <a:r>
              <a:rPr lang="en-US" altLang="zh-CN" sz="1600" smtClean="0">
                <a:solidFill>
                  <a:schemeClr val="accent5">
                    <a:lumMod val="75000"/>
                  </a:schemeClr>
                </a:solidFill>
                <a:latin typeface="微软雅黑" pitchFamily="34" charset="-122"/>
                <a:ea typeface="微软雅黑" pitchFamily="34" charset="-122"/>
              </a:rPr>
              <a:t>ssl</a:t>
            </a:r>
            <a:r>
              <a:rPr lang="zh-CN" altLang="en-US" sz="1600" smtClean="0">
                <a:solidFill>
                  <a:schemeClr val="accent5">
                    <a:lumMod val="75000"/>
                  </a:schemeClr>
                </a:solidFill>
                <a:latin typeface="微软雅黑" pitchFamily="34" charset="-122"/>
                <a:ea typeface="微软雅黑" pitchFamily="34" charset="-122"/>
              </a:rPr>
              <a:t>加密。</a:t>
            </a:r>
            <a:r>
              <a:rPr lang="en-US" altLang="zh-CN" sz="1600" smtClean="0">
                <a:solidFill>
                  <a:schemeClr val="accent5">
                    <a:lumMod val="75000"/>
                  </a:schemeClr>
                </a:solidFill>
                <a:latin typeface="微软雅黑" pitchFamily="34" charset="-122"/>
                <a:ea typeface="微软雅黑" pitchFamily="34" charset="-122"/>
              </a:rPr>
              <a:t>ssl</a:t>
            </a:r>
            <a:r>
              <a:rPr lang="zh-CN" altLang="en-US" sz="1600" smtClean="0">
                <a:solidFill>
                  <a:schemeClr val="accent5">
                    <a:lumMod val="75000"/>
                  </a:schemeClr>
                </a:solidFill>
                <a:latin typeface="微软雅黑" pitchFamily="34" charset="-122"/>
                <a:ea typeface="微软雅黑" pitchFamily="34" charset="-122"/>
              </a:rPr>
              <a:t>的加密证书（</a:t>
            </a:r>
            <a:r>
              <a:rPr lang="en-US" altLang="zh-CN" sz="1600" smtClean="0">
                <a:solidFill>
                  <a:schemeClr val="accent5">
                    <a:lumMod val="75000"/>
                  </a:schemeClr>
                </a:solidFill>
                <a:latin typeface="微软雅黑" pitchFamily="34" charset="-122"/>
                <a:ea typeface="微软雅黑" pitchFamily="34" charset="-122"/>
              </a:rPr>
              <a:t>CA</a:t>
            </a:r>
            <a:r>
              <a:rPr lang="zh-CN" altLang="en-US" sz="1600" smtClean="0">
                <a:solidFill>
                  <a:schemeClr val="accent5">
                    <a:lumMod val="75000"/>
                  </a:schemeClr>
                </a:solidFill>
                <a:latin typeface="微软雅黑" pitchFamily="34" charset="-122"/>
                <a:ea typeface="微软雅黑" pitchFamily="34" charset="-122"/>
              </a:rPr>
              <a:t>）感兴趣的可自定去了解下。</a:t>
            </a:r>
            <a:endParaRPr lang="zh-CN" altLang="en-US" sz="1600">
              <a:solidFill>
                <a:schemeClr val="accent5">
                  <a:lumMod val="75000"/>
                </a:schemeClr>
              </a:solidFill>
              <a:latin typeface="微软雅黑" pitchFamily="34" charset="-122"/>
              <a:ea typeface="微软雅黑" pitchFamily="34" charset="-122"/>
            </a:endParaRP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8551" y="2348880"/>
            <a:ext cx="5146898" cy="1555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57423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099"/>
                                        </p:tgtEl>
                                        <p:attrNameLst>
                                          <p:attrName>style.visibility</p:attrName>
                                        </p:attrNameLst>
                                      </p:cBhvr>
                                      <p:to>
                                        <p:strVal val="visible"/>
                                      </p:to>
                                    </p:set>
                                    <p:anim calcmode="lin" valueType="num">
                                      <p:cBhvr>
                                        <p:cTn id="17" dur="500" fill="hold"/>
                                        <p:tgtEl>
                                          <p:spTgt spid="4099"/>
                                        </p:tgtEl>
                                        <p:attrNameLst>
                                          <p:attrName>ppt_w</p:attrName>
                                        </p:attrNameLst>
                                      </p:cBhvr>
                                      <p:tavLst>
                                        <p:tav tm="0">
                                          <p:val>
                                            <p:fltVal val="0"/>
                                          </p:val>
                                        </p:tav>
                                        <p:tav tm="100000">
                                          <p:val>
                                            <p:strVal val="#ppt_w"/>
                                          </p:val>
                                        </p:tav>
                                      </p:tavLst>
                                    </p:anim>
                                    <p:anim calcmode="lin" valueType="num">
                                      <p:cBhvr>
                                        <p:cTn id="18" dur="500" fill="hold"/>
                                        <p:tgtEl>
                                          <p:spTgt spid="4099"/>
                                        </p:tgtEl>
                                        <p:attrNameLst>
                                          <p:attrName>ppt_h</p:attrName>
                                        </p:attrNameLst>
                                      </p:cBhvr>
                                      <p:tavLst>
                                        <p:tav tm="0">
                                          <p:val>
                                            <p:fltVal val="0"/>
                                          </p:val>
                                        </p:tav>
                                        <p:tav tm="100000">
                                          <p:val>
                                            <p:strVal val="#ppt_h"/>
                                          </p:val>
                                        </p:tav>
                                      </p:tavLst>
                                    </p:anim>
                                    <p:animEffect transition="in" filter="fade">
                                      <p:cBhvr>
                                        <p:cTn id="19" dur="500"/>
                                        <p:tgtEl>
                                          <p:spTgt spid="4099"/>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5">
                                            <p:txEl>
                                              <p:pRg st="7" end="7"/>
                                            </p:txEl>
                                          </p:spTgt>
                                        </p:tgtEl>
                                        <p:attrNameLst>
                                          <p:attrName>style.visibility</p:attrName>
                                        </p:attrNameLst>
                                      </p:cBhvr>
                                      <p:to>
                                        <p:strVal val="visible"/>
                                      </p:to>
                                    </p:set>
                                    <p:animEffect transition="in" filter="randombar(horizontal)">
                                      <p:cBhvr>
                                        <p:cTn id="24"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1384995"/>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HTTP</a:t>
            </a:r>
            <a:r>
              <a:rPr lang="zh-CN" altLang="en-US" b="1" smtClean="0">
                <a:solidFill>
                  <a:schemeClr val="accent5">
                    <a:lumMod val="50000"/>
                  </a:schemeClr>
                </a:solidFill>
                <a:latin typeface="微软雅黑" pitchFamily="34" charset="-122"/>
                <a:ea typeface="微软雅黑" pitchFamily="34" charset="-122"/>
              </a:rPr>
              <a:t>基本原理</a:t>
            </a:r>
            <a:r>
              <a:rPr lang="en-US" altLang="zh-CN" b="1" smtClean="0">
                <a:solidFill>
                  <a:schemeClr val="accent5">
                    <a:lumMod val="50000"/>
                  </a:schemeClr>
                </a:solidFill>
                <a:latin typeface="微软雅黑" pitchFamily="34" charset="-122"/>
                <a:ea typeface="微软雅黑" pitchFamily="34" charset="-122"/>
              </a:rPr>
              <a:t>—HTTP</a:t>
            </a:r>
            <a:r>
              <a:rPr lang="zh-CN" altLang="en-US" b="1" smtClean="0">
                <a:solidFill>
                  <a:schemeClr val="accent5">
                    <a:lumMod val="50000"/>
                  </a:schemeClr>
                </a:solidFill>
                <a:latin typeface="微软雅黑" pitchFamily="34" charset="-122"/>
                <a:ea typeface="微软雅黑" pitchFamily="34" charset="-122"/>
              </a:rPr>
              <a:t>请求</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以前面对</a:t>
            </a:r>
            <a:r>
              <a:rPr lang="en-US" altLang="zh-CN" sz="1600" smtClean="0">
                <a:solidFill>
                  <a:schemeClr val="accent5">
                    <a:lumMod val="75000"/>
                  </a:schemeClr>
                </a:solidFill>
                <a:latin typeface="微软雅黑" pitchFamily="34" charset="-122"/>
                <a:ea typeface="微软雅黑" pitchFamily="34" charset="-122"/>
              </a:rPr>
              <a:t>12306</a:t>
            </a:r>
            <a:r>
              <a:rPr lang="zh-CN" altLang="en-US" sz="1600" smtClean="0">
                <a:solidFill>
                  <a:schemeClr val="accent5">
                    <a:lumMod val="75000"/>
                  </a:schemeClr>
                </a:solidFill>
                <a:latin typeface="微软雅黑" pitchFamily="34" charset="-122"/>
                <a:ea typeface="微软雅黑" pitchFamily="34" charset="-122"/>
              </a:rPr>
              <a:t>网站的访问为例，当我们输入网址并回车后，</a:t>
            </a:r>
            <a:r>
              <a:rPr lang="en-US" altLang="zh-CN" sz="1600" smtClean="0">
                <a:solidFill>
                  <a:schemeClr val="accent5">
                    <a:lumMod val="75000"/>
                  </a:schemeClr>
                </a:solidFill>
                <a:latin typeface="微软雅黑" pitchFamily="34" charset="-122"/>
                <a:ea typeface="微软雅黑" pitchFamily="34" charset="-122"/>
              </a:rPr>
              <a:t>12306</a:t>
            </a:r>
            <a:r>
              <a:rPr lang="zh-CN" altLang="en-US" sz="1600" smtClean="0">
                <a:solidFill>
                  <a:schemeClr val="accent5">
                    <a:lumMod val="75000"/>
                  </a:schemeClr>
                </a:solidFill>
                <a:latin typeface="微软雅黑" pitchFamily="34" charset="-122"/>
                <a:ea typeface="微软雅黑" pitchFamily="34" charset="-122"/>
              </a:rPr>
              <a:t>的服务器立刻给出一个响应页面，我们可以使用</a:t>
            </a:r>
            <a:r>
              <a:rPr lang="en-US" altLang="zh-CN" sz="1600" smtClean="0">
                <a:solidFill>
                  <a:schemeClr val="accent5">
                    <a:lumMod val="75000"/>
                  </a:schemeClr>
                </a:solidFill>
                <a:latin typeface="微软雅黑" pitchFamily="34" charset="-122"/>
                <a:ea typeface="微软雅黑" pitchFamily="34" charset="-122"/>
              </a:rPr>
              <a:t>Chrome</a:t>
            </a:r>
            <a:r>
              <a:rPr lang="zh-CN" altLang="en-US" sz="1600" smtClean="0">
                <a:solidFill>
                  <a:schemeClr val="accent5">
                    <a:lumMod val="75000"/>
                  </a:schemeClr>
                </a:solidFill>
                <a:latin typeface="微软雅黑" pitchFamily="34" charset="-122"/>
                <a:ea typeface="微软雅黑" pitchFamily="34" charset="-122"/>
              </a:rPr>
              <a:t>的开发者工具查看请求所发生的变化，如下所示：</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7012" y="2364164"/>
            <a:ext cx="5809977" cy="3967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0847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6146"/>
                                        </p:tgtEl>
                                        <p:attrNameLst>
                                          <p:attrName>style.visibility</p:attrName>
                                        </p:attrNameLst>
                                      </p:cBhvr>
                                      <p:to>
                                        <p:strVal val="visible"/>
                                      </p:to>
                                    </p:set>
                                    <p:anim calcmode="lin" valueType="num">
                                      <p:cBhvr>
                                        <p:cTn id="17" dur="500" fill="hold"/>
                                        <p:tgtEl>
                                          <p:spTgt spid="6146"/>
                                        </p:tgtEl>
                                        <p:attrNameLst>
                                          <p:attrName>ppt_w</p:attrName>
                                        </p:attrNameLst>
                                      </p:cBhvr>
                                      <p:tavLst>
                                        <p:tav tm="0">
                                          <p:val>
                                            <p:fltVal val="0"/>
                                          </p:val>
                                        </p:tav>
                                        <p:tav tm="100000">
                                          <p:val>
                                            <p:strVal val="#ppt_w"/>
                                          </p:val>
                                        </p:tav>
                                      </p:tavLst>
                                    </p:anim>
                                    <p:anim calcmode="lin" valueType="num">
                                      <p:cBhvr>
                                        <p:cTn id="18" dur="500" fill="hold"/>
                                        <p:tgtEl>
                                          <p:spTgt spid="6146"/>
                                        </p:tgtEl>
                                        <p:attrNameLst>
                                          <p:attrName>ppt_h</p:attrName>
                                        </p:attrNameLst>
                                      </p:cBhvr>
                                      <p:tavLst>
                                        <p:tav tm="0">
                                          <p:val>
                                            <p:fltVal val="0"/>
                                          </p:val>
                                        </p:tav>
                                        <p:tav tm="100000">
                                          <p:val>
                                            <p:strVal val="#ppt_h"/>
                                          </p:val>
                                        </p:tav>
                                      </p:tavLst>
                                    </p:anim>
                                    <p:animEffect transition="in" filter="fade">
                                      <p:cBhvr>
                                        <p:cTn id="19"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802756" y="744501"/>
            <a:ext cx="5538489" cy="5368999"/>
            <a:chOff x="1617613" y="868313"/>
            <a:chExt cx="5538489" cy="5368999"/>
          </a:xfrm>
        </p:grpSpPr>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7613" y="2741719"/>
              <a:ext cx="5538489" cy="3495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3808" y="868313"/>
              <a:ext cx="3086100" cy="1552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2188509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562783"/>
          </a:xfrm>
          <a:prstGeom prst="rect">
            <a:avLst/>
          </a:prstGeom>
          <a:noFill/>
        </p:spPr>
        <p:txBody>
          <a:bodyPr wrap="square" rtlCol="0">
            <a:spAutoFit/>
          </a:bodyPr>
          <a:lstStyle/>
          <a:p>
            <a:pPr>
              <a:lnSpc>
                <a:spcPct val="200000"/>
              </a:lnSpc>
            </a:pPr>
            <a:r>
              <a:rPr lang="en-US" altLang="zh-CN" b="1" smtClean="0">
                <a:solidFill>
                  <a:schemeClr val="accent5">
                    <a:lumMod val="50000"/>
                  </a:schemeClr>
                </a:solidFill>
                <a:latin typeface="微软雅黑" pitchFamily="34" charset="-122"/>
                <a:ea typeface="微软雅黑" pitchFamily="34" charset="-122"/>
              </a:rPr>
              <a:t>HTTP</a:t>
            </a:r>
            <a:r>
              <a:rPr lang="zh-CN" altLang="en-US" b="1" smtClean="0">
                <a:solidFill>
                  <a:schemeClr val="accent5">
                    <a:lumMod val="50000"/>
                  </a:schemeClr>
                </a:solidFill>
                <a:latin typeface="微软雅黑" pitchFamily="34" charset="-122"/>
                <a:ea typeface="微软雅黑" pitchFamily="34" charset="-122"/>
              </a:rPr>
              <a:t>基本原理</a:t>
            </a:r>
            <a:r>
              <a:rPr lang="en-US" altLang="zh-CN" b="1" smtClean="0">
                <a:solidFill>
                  <a:schemeClr val="accent5">
                    <a:lumMod val="50000"/>
                  </a:schemeClr>
                </a:solidFill>
                <a:latin typeface="微软雅黑" pitchFamily="34" charset="-122"/>
                <a:ea typeface="微软雅黑" pitchFamily="34" charset="-122"/>
              </a:rPr>
              <a:t>—HTTP</a:t>
            </a:r>
            <a:r>
              <a:rPr lang="zh-CN" altLang="en-US" b="1" smtClean="0">
                <a:solidFill>
                  <a:schemeClr val="accent5">
                    <a:lumMod val="50000"/>
                  </a:schemeClr>
                </a:solidFill>
                <a:latin typeface="微软雅黑" pitchFamily="34" charset="-122"/>
                <a:ea typeface="微软雅黑" pitchFamily="34" charset="-122"/>
              </a:rPr>
              <a:t>响应</a:t>
            </a:r>
            <a:endParaRPr lang="zh-CN" altLang="en-US" b="1">
              <a:solidFill>
                <a:schemeClr val="accent5">
                  <a:lumMod val="50000"/>
                </a:schemeClr>
              </a:solidFill>
              <a:latin typeface="微软雅黑" pitchFamily="34" charset="-122"/>
              <a:ea typeface="微软雅黑" pitchFamily="34" charset="-122"/>
            </a:endParaRPr>
          </a:p>
        </p:txBody>
      </p:sp>
      <p:grpSp>
        <p:nvGrpSpPr>
          <p:cNvPr id="2" name="组合 1"/>
          <p:cNvGrpSpPr/>
          <p:nvPr/>
        </p:nvGrpSpPr>
        <p:grpSpPr>
          <a:xfrm>
            <a:off x="1952439" y="1543144"/>
            <a:ext cx="5239122" cy="5146168"/>
            <a:chOff x="1952439" y="1474397"/>
            <a:chExt cx="5239122" cy="5146168"/>
          </a:xfrm>
        </p:grpSpPr>
        <p:pic>
          <p:nvPicPr>
            <p:cNvPr id="717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2439" y="1474397"/>
              <a:ext cx="5239122" cy="22659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07101" y="4005064"/>
              <a:ext cx="3729797" cy="2615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3303194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第一课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3231654"/>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课程资料的获取、答疑形式、考核</a:t>
            </a:r>
            <a:r>
              <a:rPr lang="zh-CN" altLang="en-US" sz="1600" smtClean="0">
                <a:solidFill>
                  <a:schemeClr val="accent5">
                    <a:lumMod val="75000"/>
                  </a:schemeClr>
                </a:solidFill>
                <a:latin typeface="微软雅黑" pitchFamily="34" charset="-122"/>
                <a:ea typeface="微软雅黑" pitchFamily="34" charset="-122"/>
              </a:rPr>
              <a:t>形式</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使用</a:t>
            </a:r>
            <a:r>
              <a:rPr lang="en-US" altLang="zh-CN" sz="1600" smtClean="0">
                <a:solidFill>
                  <a:schemeClr val="accent5">
                    <a:lumMod val="75000"/>
                  </a:schemeClr>
                </a:solidFill>
                <a:latin typeface="微软雅黑" pitchFamily="34" charset="-122"/>
                <a:ea typeface="微软雅黑" pitchFamily="34" charset="-122"/>
              </a:rPr>
              <a:t>VSCode</a:t>
            </a:r>
            <a:r>
              <a:rPr lang="zh-CN" altLang="en-US" sz="1600" smtClean="0">
                <a:solidFill>
                  <a:schemeClr val="accent5">
                    <a:lumMod val="75000"/>
                  </a:schemeClr>
                </a:solidFill>
                <a:latin typeface="微软雅黑" pitchFamily="34" charset="-122"/>
                <a:ea typeface="微软雅黑" pitchFamily="34" charset="-122"/>
              </a:rPr>
              <a:t>进行</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开发</a:t>
            </a: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网络爬虫是</a:t>
            </a:r>
            <a:r>
              <a:rPr lang="zh-CN" altLang="en-US" sz="1600" smtClean="0">
                <a:solidFill>
                  <a:schemeClr val="accent5">
                    <a:lumMod val="75000"/>
                  </a:schemeClr>
                </a:solidFill>
                <a:latin typeface="微软雅黑" pitchFamily="34" charset="-122"/>
                <a:ea typeface="微软雅黑" pitchFamily="34" charset="-122"/>
              </a:rPr>
              <a:t>什么</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网络爬虫能做什么</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网络爬虫不能做什么</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爬虫工程师的就业情况</a:t>
            </a:r>
            <a:endParaRPr lang="en-US" altLang="zh-CN"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HTTP</a:t>
            </a:r>
            <a:r>
              <a:rPr lang="zh-CN" altLang="en-US" sz="1600">
                <a:solidFill>
                  <a:schemeClr val="accent5">
                    <a:lumMod val="75000"/>
                  </a:schemeClr>
                </a:solidFill>
                <a:latin typeface="微软雅黑" pitchFamily="34" charset="-122"/>
                <a:ea typeface="微软雅黑" pitchFamily="34" charset="-122"/>
              </a:rPr>
              <a:t>的基本原理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第二课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网页的结构</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爬虫的基本原理</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会话和</a:t>
            </a:r>
            <a:r>
              <a:rPr lang="en-US" altLang="zh-CN" sz="1600" smtClean="0">
                <a:solidFill>
                  <a:schemeClr val="accent5">
                    <a:lumMod val="75000"/>
                  </a:schemeClr>
                </a:solidFill>
                <a:latin typeface="微软雅黑" pitchFamily="34" charset="-122"/>
                <a:ea typeface="微软雅黑" pitchFamily="34" charset="-122"/>
              </a:rPr>
              <a:t>Cookie</a:t>
            </a: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代理的基本原理</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166576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1384995"/>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网页的结构</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一个网页可分为三部分：</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JavaScript</a:t>
            </a:r>
            <a:r>
              <a:rPr lang="zh-CN" altLang="en-US" sz="1600" smtClean="0">
                <a:solidFill>
                  <a:schemeClr val="accent5">
                    <a:lumMod val="75000"/>
                  </a:schemeClr>
                </a:solidFill>
                <a:latin typeface="微软雅黑" pitchFamily="34" charset="-122"/>
                <a:ea typeface="微软雅黑" pitchFamily="34" charset="-122"/>
              </a:rPr>
              <a:t>。其中</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定义了网页的结构，</a:t>
            </a: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定义了网页的样式，</a:t>
            </a:r>
            <a:r>
              <a:rPr lang="en-US" altLang="zh-CN" sz="1600" smtClean="0">
                <a:solidFill>
                  <a:schemeClr val="accent5">
                    <a:lumMod val="75000"/>
                  </a:schemeClr>
                </a:solidFill>
                <a:latin typeface="微软雅黑" pitchFamily="34" charset="-122"/>
                <a:ea typeface="微软雅黑" pitchFamily="34" charset="-122"/>
              </a:rPr>
              <a:t>JavaScript</a:t>
            </a:r>
            <a:r>
              <a:rPr lang="zh-CN" altLang="en-US" sz="1600" smtClean="0">
                <a:solidFill>
                  <a:schemeClr val="accent5">
                    <a:lumMod val="75000"/>
                  </a:schemeClr>
                </a:solidFill>
                <a:latin typeface="微软雅黑" pitchFamily="34" charset="-122"/>
                <a:ea typeface="微软雅黑" pitchFamily="34" charset="-122"/>
              </a:rPr>
              <a:t>定义了网页的功能。</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7442" y="2492896"/>
            <a:ext cx="6189117" cy="2655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085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027"/>
                                        </p:tgtEl>
                                        <p:attrNameLst>
                                          <p:attrName>style.visibility</p:attrName>
                                        </p:attrNameLst>
                                      </p:cBhvr>
                                      <p:to>
                                        <p:strVal val="visible"/>
                                      </p:to>
                                    </p:set>
                                    <p:anim calcmode="lin" valueType="num">
                                      <p:cBhvr>
                                        <p:cTn id="17" dur="500" fill="hold"/>
                                        <p:tgtEl>
                                          <p:spTgt spid="1027"/>
                                        </p:tgtEl>
                                        <p:attrNameLst>
                                          <p:attrName>ppt_w</p:attrName>
                                        </p:attrNameLst>
                                      </p:cBhvr>
                                      <p:tavLst>
                                        <p:tav tm="0">
                                          <p:val>
                                            <p:fltVal val="0"/>
                                          </p:val>
                                        </p:tav>
                                        <p:tav tm="100000">
                                          <p:val>
                                            <p:strVal val="#ppt_w"/>
                                          </p:val>
                                        </p:tav>
                                      </p:tavLst>
                                    </p:anim>
                                    <p:anim calcmode="lin" valueType="num">
                                      <p:cBhvr>
                                        <p:cTn id="18" dur="500" fill="hold"/>
                                        <p:tgtEl>
                                          <p:spTgt spid="1027"/>
                                        </p:tgtEl>
                                        <p:attrNameLst>
                                          <p:attrName>ppt_h</p:attrName>
                                        </p:attrNameLst>
                                      </p:cBhvr>
                                      <p:tavLst>
                                        <p:tav tm="0">
                                          <p:val>
                                            <p:fltVal val="0"/>
                                          </p:val>
                                        </p:tav>
                                        <p:tav tm="100000">
                                          <p:val>
                                            <p:strVal val="#ppt_h"/>
                                          </p:val>
                                        </p:tav>
                                      </p:tavLst>
                                    </p:anim>
                                    <p:animEffect transition="in" filter="fade">
                                      <p:cBhvr>
                                        <p:cTn id="19"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5544616" cy="2492990"/>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网页的结构</a:t>
            </a:r>
            <a:r>
              <a:rPr lang="en-US" altLang="zh-CN" b="1" smtClean="0">
                <a:solidFill>
                  <a:schemeClr val="accent5">
                    <a:lumMod val="50000"/>
                  </a:schemeClr>
                </a:solidFill>
                <a:latin typeface="微软雅黑" pitchFamily="34" charset="-122"/>
                <a:ea typeface="微软雅黑" pitchFamily="34" charset="-122"/>
              </a:rPr>
              <a:t>—HTML</a:t>
            </a:r>
            <a:endParaRPr lang="zh-CN" altLang="en-US" b="1">
              <a:solidFill>
                <a:schemeClr val="accent5">
                  <a:lumMod val="50000"/>
                </a:schemeClr>
              </a:solidFill>
              <a:latin typeface="微软雅黑" pitchFamily="34" charset="-122"/>
              <a:ea typeface="微软雅黑" pitchFamily="34" charset="-122"/>
            </a:endParaRP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全称是</a:t>
            </a:r>
            <a:r>
              <a:rPr lang="en-US" altLang="zh-CN" sz="1600" smtClean="0">
                <a:solidFill>
                  <a:schemeClr val="accent5">
                    <a:lumMod val="75000"/>
                  </a:schemeClr>
                </a:solidFill>
                <a:latin typeface="微软雅黑" pitchFamily="34" charset="-122"/>
                <a:ea typeface="微软雅黑" pitchFamily="34" charset="-122"/>
              </a:rPr>
              <a:t>Hyper Text Markup Language</a:t>
            </a:r>
            <a:r>
              <a:rPr lang="zh-CN" altLang="en-US" sz="1600" smtClean="0">
                <a:solidFill>
                  <a:schemeClr val="accent5">
                    <a:lumMod val="75000"/>
                  </a:schemeClr>
                </a:solidFill>
                <a:latin typeface="微软雅黑" pitchFamily="34" charset="-122"/>
                <a:ea typeface="微软雅黑" pitchFamily="34" charset="-122"/>
              </a:rPr>
              <a:t>，即超文本标记语言。它通过使用标签来表示文字、图片、按钮、音视频等元素，每个元素即是一个</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节点，整个网页就是由这种标签定义的节点元素相互嵌套和组合而形成的具有复杂的层次关系的结构。</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6176" y="908720"/>
            <a:ext cx="2478956" cy="50651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544" y="3724868"/>
            <a:ext cx="4327562" cy="2248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线形标注 2(带强调线) 1"/>
          <p:cNvSpPr/>
          <p:nvPr/>
        </p:nvSpPr>
        <p:spPr>
          <a:xfrm>
            <a:off x="2631325" y="3231113"/>
            <a:ext cx="860555" cy="341194"/>
          </a:xfrm>
          <a:prstGeom prst="accentCallout2">
            <a:avLst>
              <a:gd name="adj1" fmla="val 18750"/>
              <a:gd name="adj2" fmla="val -8333"/>
              <a:gd name="adj3" fmla="val 54750"/>
              <a:gd name="adj4" fmla="val -11252"/>
              <a:gd name="adj5" fmla="val 202313"/>
              <a:gd name="adj6" fmla="val -144463"/>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mtClean="0"/>
              <a:t>Title</a:t>
            </a:r>
            <a:endParaRPr lang="zh-CN" altLang="en-US"/>
          </a:p>
        </p:txBody>
      </p:sp>
      <p:sp>
        <p:nvSpPr>
          <p:cNvPr id="3" name="矩形 2"/>
          <p:cNvSpPr/>
          <p:nvPr/>
        </p:nvSpPr>
        <p:spPr>
          <a:xfrm>
            <a:off x="467544" y="4437112"/>
            <a:ext cx="4295525" cy="1512168"/>
          </a:xfrm>
          <a:prstGeom prst="rect">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线形标注 2(带强调线) 9"/>
          <p:cNvSpPr/>
          <p:nvPr/>
        </p:nvSpPr>
        <p:spPr>
          <a:xfrm>
            <a:off x="5279280" y="6189115"/>
            <a:ext cx="860555" cy="341194"/>
          </a:xfrm>
          <a:prstGeom prst="accentCallout2">
            <a:avLst>
              <a:gd name="adj1" fmla="val 18750"/>
              <a:gd name="adj2" fmla="val -8333"/>
              <a:gd name="adj3" fmla="val 30750"/>
              <a:gd name="adj4" fmla="val -11252"/>
              <a:gd name="adj5" fmla="val -73687"/>
              <a:gd name="adj6" fmla="val -63580"/>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mtClean="0"/>
              <a:t>Body</a:t>
            </a:r>
            <a:endParaRPr lang="zh-CN" altLang="en-US"/>
          </a:p>
        </p:txBody>
      </p:sp>
      <p:sp>
        <p:nvSpPr>
          <p:cNvPr id="12" name="矩形 11"/>
          <p:cNvSpPr/>
          <p:nvPr/>
        </p:nvSpPr>
        <p:spPr>
          <a:xfrm>
            <a:off x="539552" y="4509120"/>
            <a:ext cx="4141630" cy="936104"/>
          </a:xfrm>
          <a:prstGeom prst="rect">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线形标注 2(带强调线) 12"/>
          <p:cNvSpPr/>
          <p:nvPr/>
        </p:nvSpPr>
        <p:spPr>
          <a:xfrm>
            <a:off x="1619673" y="6165304"/>
            <a:ext cx="2952327" cy="341194"/>
          </a:xfrm>
          <a:prstGeom prst="accentCallout2">
            <a:avLst>
              <a:gd name="adj1" fmla="val 26750"/>
              <a:gd name="adj2" fmla="val -3430"/>
              <a:gd name="adj3" fmla="val 34750"/>
              <a:gd name="adj4" fmla="val -3674"/>
              <a:gd name="adj5" fmla="val -213687"/>
              <a:gd name="adj6" fmla="val -28920"/>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a:t>div</a:t>
            </a:r>
            <a:r>
              <a:rPr lang="en-US" altLang="zh-CN" smtClean="0"/>
              <a:t>#container; div.wrapper</a:t>
            </a:r>
            <a:endParaRPr lang="zh-CN" altLang="en-US"/>
          </a:p>
        </p:txBody>
      </p:sp>
    </p:spTree>
    <p:extLst>
      <p:ext uri="{BB962C8B-B14F-4D97-AF65-F5344CB8AC3E}">
        <p14:creationId xmlns:p14="http://schemas.microsoft.com/office/powerpoint/2010/main" val="2118712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052"/>
                                        </p:tgtEl>
                                        <p:attrNameLst>
                                          <p:attrName>style.visibility</p:attrName>
                                        </p:attrNameLst>
                                      </p:cBhvr>
                                      <p:to>
                                        <p:strVal val="visible"/>
                                      </p:to>
                                    </p:set>
                                    <p:anim calcmode="lin" valueType="num">
                                      <p:cBhvr>
                                        <p:cTn id="17" dur="500" fill="hold"/>
                                        <p:tgtEl>
                                          <p:spTgt spid="2052"/>
                                        </p:tgtEl>
                                        <p:attrNameLst>
                                          <p:attrName>ppt_w</p:attrName>
                                        </p:attrNameLst>
                                      </p:cBhvr>
                                      <p:tavLst>
                                        <p:tav tm="0">
                                          <p:val>
                                            <p:fltVal val="0"/>
                                          </p:val>
                                        </p:tav>
                                        <p:tav tm="100000">
                                          <p:val>
                                            <p:strVal val="#ppt_w"/>
                                          </p:val>
                                        </p:tav>
                                      </p:tavLst>
                                    </p:anim>
                                    <p:anim calcmode="lin" valueType="num">
                                      <p:cBhvr>
                                        <p:cTn id="18" dur="500" fill="hold"/>
                                        <p:tgtEl>
                                          <p:spTgt spid="2052"/>
                                        </p:tgtEl>
                                        <p:attrNameLst>
                                          <p:attrName>ppt_h</p:attrName>
                                        </p:attrNameLst>
                                      </p:cBhvr>
                                      <p:tavLst>
                                        <p:tav tm="0">
                                          <p:val>
                                            <p:fltVal val="0"/>
                                          </p:val>
                                        </p:tav>
                                        <p:tav tm="100000">
                                          <p:val>
                                            <p:strVal val="#ppt_h"/>
                                          </p:val>
                                        </p:tav>
                                      </p:tavLst>
                                    </p:anim>
                                    <p:animEffect transition="in" filter="fade">
                                      <p:cBhvr>
                                        <p:cTn id="19" dur="500"/>
                                        <p:tgtEl>
                                          <p:spTgt spid="2052"/>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2053"/>
                                        </p:tgtEl>
                                        <p:attrNameLst>
                                          <p:attrName>style.visibility</p:attrName>
                                        </p:attrNameLst>
                                      </p:cBhvr>
                                      <p:to>
                                        <p:strVal val="visible"/>
                                      </p:to>
                                    </p:set>
                                    <p:anim calcmode="lin" valueType="num">
                                      <p:cBhvr>
                                        <p:cTn id="24" dur="500" fill="hold"/>
                                        <p:tgtEl>
                                          <p:spTgt spid="2053"/>
                                        </p:tgtEl>
                                        <p:attrNameLst>
                                          <p:attrName>ppt_w</p:attrName>
                                        </p:attrNameLst>
                                      </p:cBhvr>
                                      <p:tavLst>
                                        <p:tav tm="0">
                                          <p:val>
                                            <p:fltVal val="0"/>
                                          </p:val>
                                        </p:tav>
                                        <p:tav tm="100000">
                                          <p:val>
                                            <p:strVal val="#ppt_w"/>
                                          </p:val>
                                        </p:tav>
                                      </p:tavLst>
                                    </p:anim>
                                    <p:anim calcmode="lin" valueType="num">
                                      <p:cBhvr>
                                        <p:cTn id="25" dur="500" fill="hold"/>
                                        <p:tgtEl>
                                          <p:spTgt spid="2053"/>
                                        </p:tgtEl>
                                        <p:attrNameLst>
                                          <p:attrName>ppt_h</p:attrName>
                                        </p:attrNameLst>
                                      </p:cBhvr>
                                      <p:tavLst>
                                        <p:tav tm="0">
                                          <p:val>
                                            <p:fltVal val="0"/>
                                          </p:val>
                                        </p:tav>
                                        <p:tav tm="100000">
                                          <p:val>
                                            <p:strVal val="#ppt_h"/>
                                          </p:val>
                                        </p:tav>
                                      </p:tavLst>
                                    </p:anim>
                                    <p:animEffect transition="in" filter="fade">
                                      <p:cBhvr>
                                        <p:cTn id="26" dur="500"/>
                                        <p:tgtEl>
                                          <p:spTgt spid="205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left)">
                                      <p:cBhvr>
                                        <p:cTn id="31" dur="500"/>
                                        <p:tgtEl>
                                          <p:spTgt spid="2"/>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barn(inVertical)">
                                      <p:cBhvr>
                                        <p:cTn id="36" dur="500"/>
                                        <p:tgtEl>
                                          <p:spTgt spid="3"/>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wipe(left)">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barn(inVertical)">
                                      <p:cBhvr>
                                        <p:cTn id="46" dur="500"/>
                                        <p:tgtEl>
                                          <p:spTgt spid="12"/>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wipe(left)">
                                      <p:cBhvr>
                                        <p:cTn id="5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0" grpId="0" animBg="1"/>
      <p:bldP spid="12" grpId="0" animBg="1"/>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3600986"/>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网页的结构</a:t>
            </a:r>
            <a:r>
              <a:rPr lang="en-US" altLang="zh-CN" b="1" smtClean="0">
                <a:solidFill>
                  <a:schemeClr val="accent5">
                    <a:lumMod val="50000"/>
                  </a:schemeClr>
                </a:solidFill>
                <a:latin typeface="微软雅黑" pitchFamily="34" charset="-122"/>
                <a:ea typeface="微软雅黑" pitchFamily="34" charset="-122"/>
              </a:rPr>
              <a:t>—HTML</a:t>
            </a:r>
            <a:r>
              <a:rPr lang="zh-CN" altLang="en-US" b="1" smtClean="0">
                <a:solidFill>
                  <a:schemeClr val="accent5">
                    <a:lumMod val="50000"/>
                  </a:schemeClr>
                </a:solidFill>
                <a:latin typeface="微软雅黑" pitchFamily="34" charset="-122"/>
                <a:ea typeface="微软雅黑" pitchFamily="34" charset="-122"/>
              </a:rPr>
              <a:t>续</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在</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中，所有标签定义的内容都是节点，它们一起构成了一个</a:t>
            </a:r>
            <a:r>
              <a:rPr lang="en-US" altLang="zh-CN" sz="1600" smtClean="0">
                <a:solidFill>
                  <a:schemeClr val="accent5">
                    <a:lumMod val="75000"/>
                  </a:schemeClr>
                </a:solidFill>
                <a:latin typeface="微软雅黑" pitchFamily="34" charset="-122"/>
                <a:ea typeface="微软雅黑" pitchFamily="34" charset="-122"/>
              </a:rPr>
              <a:t>HTML DOM</a:t>
            </a:r>
            <a:r>
              <a:rPr lang="zh-CN" altLang="en-US" sz="1600" smtClean="0">
                <a:solidFill>
                  <a:schemeClr val="accent5">
                    <a:lumMod val="75000"/>
                  </a:schemeClr>
                </a:solidFill>
                <a:latin typeface="微软雅黑" pitchFamily="34" charset="-122"/>
                <a:ea typeface="微软雅黑" pitchFamily="34" charset="-122"/>
              </a:rPr>
              <a:t>树。</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DOM</a:t>
            </a:r>
            <a:r>
              <a:rPr lang="zh-CN" altLang="en-US" sz="1600" smtClean="0">
                <a:solidFill>
                  <a:schemeClr val="accent5">
                    <a:lumMod val="75000"/>
                  </a:schemeClr>
                </a:solidFill>
                <a:latin typeface="微软雅黑" pitchFamily="34" charset="-122"/>
                <a:ea typeface="微软雅黑" pitchFamily="34" charset="-122"/>
              </a:rPr>
              <a:t>是</a:t>
            </a:r>
            <a:r>
              <a:rPr lang="en-US" altLang="zh-CN" sz="1600" smtClean="0">
                <a:solidFill>
                  <a:schemeClr val="accent5">
                    <a:lumMod val="75000"/>
                  </a:schemeClr>
                </a:solidFill>
                <a:latin typeface="微软雅黑" pitchFamily="34" charset="-122"/>
                <a:ea typeface="微软雅黑" pitchFamily="34" charset="-122"/>
              </a:rPr>
              <a:t>W3C</a:t>
            </a:r>
            <a:r>
              <a:rPr lang="zh-CN" altLang="en-US" sz="1600" smtClean="0">
                <a:solidFill>
                  <a:schemeClr val="accent5">
                    <a:lumMod val="75000"/>
                  </a:schemeClr>
                </a:solidFill>
                <a:latin typeface="微软雅黑" pitchFamily="34" charset="-122"/>
                <a:ea typeface="微软雅黑" pitchFamily="34" charset="-122"/>
              </a:rPr>
              <a:t>的标准，全称是</a:t>
            </a:r>
            <a:r>
              <a:rPr lang="en-US" altLang="zh-CN" sz="1600" smtClean="0">
                <a:solidFill>
                  <a:schemeClr val="accent5">
                    <a:lumMod val="75000"/>
                  </a:schemeClr>
                </a:solidFill>
                <a:latin typeface="微软雅黑" pitchFamily="34" charset="-122"/>
                <a:ea typeface="微软雅黑" pitchFamily="34" charset="-122"/>
              </a:rPr>
              <a:t>Document Object Model</a:t>
            </a:r>
            <a:r>
              <a:rPr lang="zh-CN" altLang="en-US" sz="1600" smtClean="0">
                <a:solidFill>
                  <a:schemeClr val="accent5">
                    <a:lumMod val="75000"/>
                  </a:schemeClr>
                </a:solidFill>
                <a:latin typeface="微软雅黑" pitchFamily="34" charset="-122"/>
                <a:ea typeface="微软雅黑" pitchFamily="34" charset="-122"/>
              </a:rPr>
              <a:t>，即文档对象模型，它定义了访问</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和</a:t>
            </a:r>
            <a:r>
              <a:rPr lang="en-US" altLang="zh-CN" sz="1600" smtClean="0">
                <a:solidFill>
                  <a:schemeClr val="accent5">
                    <a:lumMod val="75000"/>
                  </a:schemeClr>
                </a:solidFill>
                <a:latin typeface="微软雅黑" pitchFamily="34" charset="-122"/>
                <a:ea typeface="微软雅黑" pitchFamily="34" charset="-122"/>
              </a:rPr>
              <a:t>XML</a:t>
            </a:r>
            <a:r>
              <a:rPr lang="zh-CN" altLang="en-US" sz="1600" smtClean="0">
                <a:solidFill>
                  <a:schemeClr val="accent5">
                    <a:lumMod val="75000"/>
                  </a:schemeClr>
                </a:solidFill>
                <a:latin typeface="微软雅黑" pitchFamily="34" charset="-122"/>
                <a:ea typeface="微软雅黑" pitchFamily="34" charset="-122"/>
              </a:rPr>
              <a:t>文档的标准：</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W3C</a:t>
            </a:r>
            <a:r>
              <a:rPr lang="zh-CN" altLang="en-US" sz="1600" smtClean="0">
                <a:solidFill>
                  <a:schemeClr val="accent5">
                    <a:lumMod val="75000"/>
                  </a:schemeClr>
                </a:solidFill>
                <a:latin typeface="微软雅黑" pitchFamily="34" charset="-122"/>
                <a:ea typeface="微软雅黑" pitchFamily="34" charset="-122"/>
              </a:rPr>
              <a:t>文档对象模型是中立于平台和语言的接口，它允许程序和脚本动态地访问和更新文档的内容、结构及样式。</a:t>
            </a:r>
            <a:r>
              <a:rPr lang="en-US" altLang="zh-CN" sz="1600" smtClean="0">
                <a:solidFill>
                  <a:schemeClr val="accent5">
                    <a:lumMod val="75000"/>
                  </a:schemeClr>
                </a:solidFill>
                <a:latin typeface="微软雅黑" pitchFamily="34" charset="-122"/>
                <a:ea typeface="微软雅黑" pitchFamily="34" charset="-122"/>
              </a:rPr>
              <a:t>W3C DOM</a:t>
            </a:r>
            <a:r>
              <a:rPr lang="zh-CN" altLang="en-US" sz="1600">
                <a:solidFill>
                  <a:schemeClr val="accent5">
                    <a:lumMod val="75000"/>
                  </a:schemeClr>
                </a:solidFill>
                <a:latin typeface="微软雅黑" pitchFamily="34" charset="-122"/>
                <a:ea typeface="微软雅黑" pitchFamily="34" charset="-122"/>
              </a:rPr>
              <a:t>标准可以分为</a:t>
            </a:r>
            <a:r>
              <a:rPr lang="en-US" altLang="zh-CN" sz="1600" smtClean="0">
                <a:solidFill>
                  <a:schemeClr val="accent5">
                    <a:lumMod val="75000"/>
                  </a:schemeClr>
                </a:solidFill>
                <a:latin typeface="微软雅黑" pitchFamily="34" charset="-122"/>
                <a:ea typeface="微软雅黑" pitchFamily="34" charset="-122"/>
              </a:rPr>
              <a:t>3</a:t>
            </a:r>
            <a:r>
              <a:rPr lang="zh-CN" altLang="en-US" sz="1600" smtClean="0">
                <a:solidFill>
                  <a:schemeClr val="accent5">
                    <a:lumMod val="75000"/>
                  </a:schemeClr>
                </a:solidFill>
                <a:latin typeface="微软雅黑" pitchFamily="34" charset="-122"/>
                <a:ea typeface="微软雅黑" pitchFamily="34" charset="-122"/>
              </a:rPr>
              <a:t>部分：核心</a:t>
            </a:r>
            <a:r>
              <a:rPr lang="en-US" altLang="zh-CN" sz="1600" smtClean="0">
                <a:solidFill>
                  <a:schemeClr val="accent5">
                    <a:lumMod val="75000"/>
                  </a:schemeClr>
                </a:solidFill>
                <a:latin typeface="微软雅黑" pitchFamily="34" charset="-122"/>
                <a:ea typeface="微软雅黑" pitchFamily="34" charset="-122"/>
              </a:rPr>
              <a:t>DOM</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XML DOM</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HTML DOM</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根据</a:t>
            </a:r>
            <a:r>
              <a:rPr lang="en-US" altLang="zh-CN" sz="1600" smtClean="0">
                <a:solidFill>
                  <a:schemeClr val="accent5">
                    <a:lumMod val="75000"/>
                  </a:schemeClr>
                </a:solidFill>
                <a:latin typeface="微软雅黑" pitchFamily="34" charset="-122"/>
                <a:ea typeface="微软雅黑" pitchFamily="34" charset="-122"/>
              </a:rPr>
              <a:t>W3C</a:t>
            </a:r>
            <a:r>
              <a:rPr lang="zh-CN" altLang="en-US" sz="1600" smtClean="0">
                <a:solidFill>
                  <a:schemeClr val="accent5">
                    <a:lumMod val="75000"/>
                  </a:schemeClr>
                </a:solidFill>
                <a:latin typeface="微软雅黑" pitchFamily="34" charset="-122"/>
                <a:ea typeface="微软雅黑" pitchFamily="34" charset="-122"/>
              </a:rPr>
              <a:t>的</a:t>
            </a:r>
            <a:r>
              <a:rPr lang="en-US" altLang="zh-CN" sz="1600" smtClean="0">
                <a:solidFill>
                  <a:schemeClr val="accent5">
                    <a:lumMod val="75000"/>
                  </a:schemeClr>
                </a:solidFill>
                <a:latin typeface="微软雅黑" pitchFamily="34" charset="-122"/>
                <a:ea typeface="微软雅黑" pitchFamily="34" charset="-122"/>
              </a:rPr>
              <a:t>HTML DOM</a:t>
            </a:r>
            <a:r>
              <a:rPr lang="zh-CN" altLang="en-US" sz="1600" smtClean="0">
                <a:solidFill>
                  <a:schemeClr val="accent5">
                    <a:lumMod val="75000"/>
                  </a:schemeClr>
                </a:solidFill>
                <a:latin typeface="微软雅黑" pitchFamily="34" charset="-122"/>
                <a:ea typeface="微软雅黑" pitchFamily="34" charset="-122"/>
              </a:rPr>
              <a:t>标准，</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文档中的所有内容都是节点，这些节点形成了一个树形结构，被称为节点树：</a:t>
            </a:r>
            <a:endParaRPr lang="en-US" altLang="zh-CN" sz="160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999559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randombar(horizontal)">
                                      <p:cBhvr>
                                        <p:cTn id="27"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3140382"/>
            <a:ext cx="8208912" cy="1200329"/>
          </a:xfrm>
          <a:prstGeom prst="rect">
            <a:avLst/>
          </a:prstGeom>
          <a:noFill/>
        </p:spPr>
        <p:txBody>
          <a:bodyPr wrap="square" rtlCol="0">
            <a:spAutoFit/>
          </a:bodyPr>
          <a:lstStyle/>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节点树中的所有节点均可通过</a:t>
            </a:r>
            <a:r>
              <a:rPr lang="en-US" altLang="zh-CN" sz="1600" smtClean="0">
                <a:solidFill>
                  <a:schemeClr val="accent5">
                    <a:lumMod val="75000"/>
                  </a:schemeClr>
                </a:solidFill>
                <a:latin typeface="微软雅黑" pitchFamily="34" charset="-122"/>
                <a:ea typeface="微软雅黑" pitchFamily="34" charset="-122"/>
              </a:rPr>
              <a:t>JavaScript</a:t>
            </a:r>
            <a:r>
              <a:rPr lang="zh-CN" altLang="en-US" sz="1600">
                <a:solidFill>
                  <a:schemeClr val="accent5">
                    <a:lumMod val="75000"/>
                  </a:schemeClr>
                </a:solidFill>
                <a:latin typeface="微软雅黑" pitchFamily="34" charset="-122"/>
                <a:ea typeface="微软雅黑" pitchFamily="34" charset="-122"/>
              </a:rPr>
              <a:t>进行访问，并且能被</a:t>
            </a:r>
            <a:r>
              <a:rPr lang="zh-CN" altLang="en-US" sz="1600" smtClean="0">
                <a:solidFill>
                  <a:schemeClr val="accent5">
                    <a:lumMod val="75000"/>
                  </a:schemeClr>
                </a:solidFill>
                <a:latin typeface="微软雅黑" pitchFamily="34" charset="-122"/>
                <a:ea typeface="微软雅黑" pitchFamily="34" charset="-122"/>
              </a:rPr>
              <a:t>创建、修改和删除。</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节点树中的所有节点彼此拥有层级关系，通常以父（</a:t>
            </a:r>
            <a:r>
              <a:rPr lang="en-US" altLang="zh-CN" sz="1600" smtClean="0">
                <a:solidFill>
                  <a:schemeClr val="accent5">
                    <a:lumMod val="75000"/>
                  </a:schemeClr>
                </a:solidFill>
                <a:latin typeface="微软雅黑" pitchFamily="34" charset="-122"/>
                <a:ea typeface="微软雅黑" pitchFamily="34" charset="-122"/>
              </a:rPr>
              <a:t>parent</a:t>
            </a:r>
            <a:r>
              <a:rPr lang="zh-CN" altLang="en-US" sz="1600" smtClean="0">
                <a:solidFill>
                  <a:schemeClr val="accent5">
                    <a:lumMod val="75000"/>
                  </a:schemeClr>
                </a:solidFill>
                <a:latin typeface="微软雅黑" pitchFamily="34" charset="-122"/>
                <a:ea typeface="微软雅黑" pitchFamily="34" charset="-122"/>
              </a:rPr>
              <a:t>）、子（</a:t>
            </a:r>
            <a:r>
              <a:rPr lang="en-US" altLang="zh-CN" sz="1600" smtClean="0">
                <a:solidFill>
                  <a:schemeClr val="accent5">
                    <a:lumMod val="75000"/>
                  </a:schemeClr>
                </a:solidFill>
                <a:latin typeface="微软雅黑" pitchFamily="34" charset="-122"/>
                <a:ea typeface="微软雅黑" pitchFamily="34" charset="-122"/>
              </a:rPr>
              <a:t>child</a:t>
            </a:r>
            <a:r>
              <a:rPr lang="zh-CN" altLang="en-US" sz="1600" smtClean="0">
                <a:solidFill>
                  <a:schemeClr val="accent5">
                    <a:lumMod val="75000"/>
                  </a:schemeClr>
                </a:solidFill>
                <a:latin typeface="微软雅黑" pitchFamily="34" charset="-122"/>
                <a:ea typeface="微软雅黑" pitchFamily="34" charset="-122"/>
              </a:rPr>
              <a:t>）及兄弟（</a:t>
            </a:r>
            <a:r>
              <a:rPr lang="en-US" altLang="zh-CN" sz="1600" smtClean="0">
                <a:solidFill>
                  <a:schemeClr val="accent5">
                    <a:lumMod val="75000"/>
                  </a:schemeClr>
                </a:solidFill>
                <a:latin typeface="微软雅黑" pitchFamily="34" charset="-122"/>
                <a:ea typeface="微软雅黑" pitchFamily="34" charset="-122"/>
              </a:rPr>
              <a:t>brother</a:t>
            </a:r>
            <a:r>
              <a:rPr lang="zh-CN" altLang="en-US" sz="1600" smtClean="0">
                <a:solidFill>
                  <a:schemeClr val="accent5">
                    <a:lumMod val="75000"/>
                  </a:schemeClr>
                </a:solidFill>
                <a:latin typeface="微软雅黑" pitchFamily="34" charset="-122"/>
                <a:ea typeface="微软雅黑" pitchFamily="34" charset="-122"/>
              </a:rPr>
              <a:t>）等术语来描述。</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4" name="Picture 5" descr="C:\Users\Vector\Desktop\pic_htmltree.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1208" y="916133"/>
            <a:ext cx="3821584" cy="2091649"/>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C:\Users\Vector\Desktop\pic_navigate.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804" y="4340711"/>
            <a:ext cx="2856391" cy="2012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9534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14" dur="500"/>
                                        <p:tgtEl>
                                          <p:spTgt spid="11">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9" dur="500"/>
                                        <p:tgtEl>
                                          <p:spTgt spid="11">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4098"/>
                                        </p:tgtEl>
                                        <p:attrNameLst>
                                          <p:attrName>style.visibility</p:attrName>
                                        </p:attrNameLst>
                                      </p:cBhvr>
                                      <p:to>
                                        <p:strVal val="visible"/>
                                      </p:to>
                                    </p:set>
                                    <p:anim calcmode="lin" valueType="num">
                                      <p:cBhvr>
                                        <p:cTn id="24" dur="500" fill="hold"/>
                                        <p:tgtEl>
                                          <p:spTgt spid="4098"/>
                                        </p:tgtEl>
                                        <p:attrNameLst>
                                          <p:attrName>ppt_w</p:attrName>
                                        </p:attrNameLst>
                                      </p:cBhvr>
                                      <p:tavLst>
                                        <p:tav tm="0">
                                          <p:val>
                                            <p:fltVal val="0"/>
                                          </p:val>
                                        </p:tav>
                                        <p:tav tm="100000">
                                          <p:val>
                                            <p:strVal val="#ppt_w"/>
                                          </p:val>
                                        </p:tav>
                                      </p:tavLst>
                                    </p:anim>
                                    <p:anim calcmode="lin" valueType="num">
                                      <p:cBhvr>
                                        <p:cTn id="25" dur="500" fill="hold"/>
                                        <p:tgtEl>
                                          <p:spTgt spid="4098"/>
                                        </p:tgtEl>
                                        <p:attrNameLst>
                                          <p:attrName>ppt_h</p:attrName>
                                        </p:attrNameLst>
                                      </p:cBhvr>
                                      <p:tavLst>
                                        <p:tav tm="0">
                                          <p:val>
                                            <p:fltVal val="0"/>
                                          </p:val>
                                        </p:tav>
                                        <p:tav tm="100000">
                                          <p:val>
                                            <p:strVal val="#ppt_h"/>
                                          </p:val>
                                        </p:tav>
                                      </p:tavLst>
                                    </p:anim>
                                    <p:animEffect transition="in" filter="fade">
                                      <p:cBhvr>
                                        <p:cTn id="26"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3231654"/>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网页的结构</a:t>
            </a:r>
            <a:r>
              <a:rPr lang="en-US" altLang="zh-CN" b="1" smtClean="0">
                <a:solidFill>
                  <a:schemeClr val="accent5">
                    <a:lumMod val="50000"/>
                  </a:schemeClr>
                </a:solidFill>
                <a:latin typeface="微软雅黑" pitchFamily="34" charset="-122"/>
                <a:ea typeface="微软雅黑" pitchFamily="34" charset="-122"/>
              </a:rPr>
              <a:t>—CSS</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全称是</a:t>
            </a:r>
            <a:r>
              <a:rPr lang="en-US" altLang="zh-CN" sz="1600" smtClean="0">
                <a:solidFill>
                  <a:schemeClr val="accent5">
                    <a:lumMod val="75000"/>
                  </a:schemeClr>
                </a:solidFill>
                <a:latin typeface="微软雅黑" pitchFamily="34" charset="-122"/>
                <a:ea typeface="微软雅黑" pitchFamily="34" charset="-122"/>
              </a:rPr>
              <a:t>Cascading Style Sheets</a:t>
            </a:r>
            <a:r>
              <a:rPr lang="zh-CN" altLang="en-US" sz="1600" smtClean="0">
                <a:solidFill>
                  <a:schemeClr val="accent5">
                    <a:lumMod val="75000"/>
                  </a:schemeClr>
                </a:solidFill>
                <a:latin typeface="微软雅黑" pitchFamily="34" charset="-122"/>
                <a:ea typeface="微软雅黑" pitchFamily="34" charset="-122"/>
              </a:rPr>
              <a:t>，即层叠样式表。通过</a:t>
            </a: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可以定义网页中的文字大小、颜色、元素间距、排列等格式。</a:t>
            </a: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可以</a:t>
            </a:r>
            <a:r>
              <a:rPr lang="en-US" altLang="zh-CN" sz="1600" smtClean="0">
                <a:solidFill>
                  <a:schemeClr val="accent5">
                    <a:lumMod val="75000"/>
                  </a:schemeClr>
                </a:solidFill>
                <a:latin typeface="微软雅黑" pitchFamily="34" charset="-122"/>
                <a:ea typeface="微软雅黑" pitchFamily="34" charset="-122"/>
              </a:rPr>
              <a:t>3</a:t>
            </a:r>
            <a:r>
              <a:rPr lang="zh-CN" altLang="en-US" sz="1600" smtClean="0">
                <a:solidFill>
                  <a:schemeClr val="accent5">
                    <a:lumMod val="75000"/>
                  </a:schemeClr>
                </a:solidFill>
                <a:latin typeface="微软雅黑" pitchFamily="34" charset="-122"/>
                <a:ea typeface="微软雅黑" pitchFamily="34" charset="-122"/>
              </a:rPr>
              <a:t>种方式引入网页中：</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AutoNum type="arabicPeriod"/>
            </a:pPr>
            <a:r>
              <a:rPr lang="zh-CN" altLang="en-US" sz="1600">
                <a:solidFill>
                  <a:schemeClr val="accent5">
                    <a:lumMod val="75000"/>
                  </a:schemeClr>
                </a:solidFill>
                <a:latin typeface="微软雅黑" pitchFamily="34" charset="-122"/>
                <a:ea typeface="微软雅黑" pitchFamily="34" charset="-122"/>
              </a:rPr>
              <a:t>对某个标签使用</a:t>
            </a:r>
            <a:r>
              <a:rPr lang="en-US" altLang="zh-CN" sz="1600">
                <a:solidFill>
                  <a:schemeClr val="accent5">
                    <a:lumMod val="75000"/>
                  </a:schemeClr>
                </a:solidFill>
                <a:latin typeface="微软雅黑" pitchFamily="34" charset="-122"/>
                <a:ea typeface="微软雅黑" pitchFamily="34" charset="-122"/>
              </a:rPr>
              <a:t>style</a:t>
            </a:r>
            <a:r>
              <a:rPr lang="zh-CN" altLang="en-US" sz="1600">
                <a:solidFill>
                  <a:schemeClr val="accent5">
                    <a:lumMod val="75000"/>
                  </a:schemeClr>
                </a:solidFill>
                <a:latin typeface="微软雅黑" pitchFamily="34" charset="-122"/>
                <a:ea typeface="微软雅黑" pitchFamily="34" charset="-122"/>
              </a:rPr>
              <a:t>属性来</a:t>
            </a:r>
            <a:r>
              <a:rPr lang="zh-CN" altLang="en-US" sz="1600" smtClean="0">
                <a:solidFill>
                  <a:schemeClr val="accent5">
                    <a:lumMod val="75000"/>
                  </a:schemeClr>
                </a:solidFill>
                <a:latin typeface="微软雅黑" pitchFamily="34" charset="-122"/>
                <a:ea typeface="微软雅黑" pitchFamily="34" charset="-122"/>
              </a:rPr>
              <a:t>定义（行内样式）</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AutoNum type="arabicPeriod"/>
            </a:pPr>
            <a:r>
              <a:rPr lang="zh-CN" altLang="en-US" sz="1600" smtClean="0">
                <a:solidFill>
                  <a:schemeClr val="accent5">
                    <a:lumMod val="75000"/>
                  </a:schemeClr>
                </a:solidFill>
                <a:latin typeface="微软雅黑" pitchFamily="34" charset="-122"/>
                <a:ea typeface="微软雅黑" pitchFamily="34" charset="-122"/>
              </a:rPr>
              <a:t>在</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页面使用</a:t>
            </a:r>
            <a:r>
              <a:rPr lang="en-US" altLang="zh-CN" sz="1600" smtClean="0">
                <a:solidFill>
                  <a:schemeClr val="accent5">
                    <a:lumMod val="75000"/>
                  </a:schemeClr>
                </a:solidFill>
                <a:latin typeface="微软雅黑" pitchFamily="34" charset="-122"/>
                <a:ea typeface="微软雅黑" pitchFamily="34" charset="-122"/>
              </a:rPr>
              <a:t>style</a:t>
            </a:r>
            <a:r>
              <a:rPr lang="zh-CN" altLang="en-US" sz="1600" smtClean="0">
                <a:solidFill>
                  <a:schemeClr val="accent5">
                    <a:lumMod val="75000"/>
                  </a:schemeClr>
                </a:solidFill>
                <a:latin typeface="微软雅黑" pitchFamily="34" charset="-122"/>
                <a:ea typeface="微软雅黑" pitchFamily="34" charset="-122"/>
              </a:rPr>
              <a:t>标签来定义（内部样式表）</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AutoNum type="arabicPeriod"/>
            </a:pPr>
            <a:r>
              <a:rPr lang="zh-CN" altLang="en-US" sz="1600" smtClean="0">
                <a:solidFill>
                  <a:schemeClr val="accent5">
                    <a:lumMod val="75000"/>
                  </a:schemeClr>
                </a:solidFill>
                <a:latin typeface="微软雅黑" pitchFamily="34" charset="-122"/>
                <a:ea typeface="微软雅黑" pitchFamily="34" charset="-122"/>
              </a:rPr>
              <a:t>通过</a:t>
            </a:r>
            <a:r>
              <a:rPr lang="en-US" altLang="zh-CN" sz="1600" smtClean="0">
                <a:solidFill>
                  <a:schemeClr val="accent5">
                    <a:lumMod val="75000"/>
                  </a:schemeClr>
                </a:solidFill>
                <a:latin typeface="微软雅黑" pitchFamily="34" charset="-122"/>
                <a:ea typeface="微软雅黑" pitchFamily="34" charset="-122"/>
              </a:rPr>
              <a:t>link</a:t>
            </a:r>
            <a:r>
              <a:rPr lang="zh-CN" altLang="en-US" sz="1600" smtClean="0">
                <a:solidFill>
                  <a:schemeClr val="accent5">
                    <a:lumMod val="75000"/>
                  </a:schemeClr>
                </a:solidFill>
                <a:latin typeface="微软雅黑" pitchFamily="34" charset="-122"/>
                <a:ea typeface="微软雅黑" pitchFamily="34" charset="-122"/>
              </a:rPr>
              <a:t>标签引入外部的</a:t>
            </a: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文件（外部样式表）</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对于第</a:t>
            </a:r>
            <a:r>
              <a:rPr lang="en-US" altLang="zh-CN" sz="1600" smtClean="0">
                <a:solidFill>
                  <a:schemeClr val="accent5">
                    <a:lumMod val="75000"/>
                  </a:schemeClr>
                </a:solidFill>
                <a:latin typeface="微软雅黑" pitchFamily="34" charset="-122"/>
                <a:ea typeface="微软雅黑" pitchFamily="34" charset="-122"/>
              </a:rPr>
              <a:t>2</a:t>
            </a:r>
            <a:r>
              <a:rPr lang="zh-CN" altLang="en-US" sz="1600" smtClean="0">
                <a:solidFill>
                  <a:schemeClr val="accent5">
                    <a:lumMod val="75000"/>
                  </a:schemeClr>
                </a:solidFill>
                <a:latin typeface="微软雅黑" pitchFamily="34" charset="-122"/>
                <a:ea typeface="微软雅黑" pitchFamily="34" charset="-122"/>
              </a:rPr>
              <a:t>、第</a:t>
            </a:r>
            <a:r>
              <a:rPr lang="en-US" altLang="zh-CN" sz="1600" smtClean="0">
                <a:solidFill>
                  <a:schemeClr val="accent5">
                    <a:lumMod val="75000"/>
                  </a:schemeClr>
                </a:solidFill>
                <a:latin typeface="微软雅黑" pitchFamily="34" charset="-122"/>
                <a:ea typeface="微软雅黑" pitchFamily="34" charset="-122"/>
              </a:rPr>
              <a:t>3</a:t>
            </a:r>
            <a:r>
              <a:rPr lang="zh-CN" altLang="en-US" sz="1600" smtClean="0">
                <a:solidFill>
                  <a:schemeClr val="accent5">
                    <a:lumMod val="75000"/>
                  </a:schemeClr>
                </a:solidFill>
                <a:latin typeface="微软雅黑" pitchFamily="34" charset="-122"/>
                <a:ea typeface="微软雅黑" pitchFamily="34" charset="-122"/>
              </a:rPr>
              <a:t>种方式可以通过对具体的节点使用标签名、</a:t>
            </a:r>
            <a:r>
              <a:rPr lang="en-US" altLang="zh-CN" sz="1600" smtClean="0">
                <a:solidFill>
                  <a:schemeClr val="accent5">
                    <a:lumMod val="75000"/>
                  </a:schemeClr>
                </a:solidFill>
                <a:latin typeface="微软雅黑" pitchFamily="34" charset="-122"/>
                <a:ea typeface="微软雅黑" pitchFamily="34" charset="-122"/>
              </a:rPr>
              <a:t>id</a:t>
            </a:r>
            <a:r>
              <a:rPr lang="zh-CN" altLang="en-US" sz="1600" smtClean="0">
                <a:solidFill>
                  <a:schemeClr val="accent5">
                    <a:lumMod val="75000"/>
                  </a:schemeClr>
                </a:solidFill>
                <a:latin typeface="微软雅黑" pitchFamily="34" charset="-122"/>
                <a:ea typeface="微软雅黑" pitchFamily="34" charset="-122"/>
              </a:rPr>
              <a:t>或</a:t>
            </a:r>
            <a:r>
              <a:rPr lang="en-US" altLang="zh-CN" sz="1600" smtClean="0">
                <a:solidFill>
                  <a:schemeClr val="accent5">
                    <a:lumMod val="75000"/>
                  </a:schemeClr>
                </a:solidFill>
                <a:latin typeface="微软雅黑" pitchFamily="34" charset="-122"/>
                <a:ea typeface="微软雅黑" pitchFamily="34" charset="-122"/>
              </a:rPr>
              <a:t>class</a:t>
            </a:r>
            <a:r>
              <a:rPr lang="zh-CN" altLang="en-US" sz="1600" smtClean="0">
                <a:solidFill>
                  <a:schemeClr val="accent5">
                    <a:lumMod val="75000"/>
                  </a:schemeClr>
                </a:solidFill>
                <a:latin typeface="微软雅黑" pitchFamily="34" charset="-122"/>
                <a:ea typeface="微软雅黑" pitchFamily="34" charset="-122"/>
              </a:rPr>
              <a:t>属性（或称为选择器）来定义样式并应用。</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5995" y="4268476"/>
            <a:ext cx="4812011" cy="1147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73100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randombar(horizontal)">
                                      <p:cBhvr>
                                        <p:cTn id="27" dur="500"/>
                                        <p:tgtEl>
                                          <p:spTgt spid="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11">
                                            <p:txEl>
                                              <p:pRg st="5" end="5"/>
                                            </p:txEl>
                                          </p:spTgt>
                                        </p:tgtEl>
                                        <p:attrNameLst>
                                          <p:attrName>style.visibility</p:attrName>
                                        </p:attrNameLst>
                                      </p:cBhvr>
                                      <p:to>
                                        <p:strVal val="visible"/>
                                      </p:to>
                                    </p:set>
                                    <p:animEffect transition="in" filter="randombar(horizontal)">
                                      <p:cBhvr>
                                        <p:cTn id="32" dur="500"/>
                                        <p:tgtEl>
                                          <p:spTgt spid="1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nodeType="clickEffect">
                                  <p:stCondLst>
                                    <p:cond delay="0"/>
                                  </p:stCondLst>
                                  <p:childTnLst>
                                    <p:set>
                                      <p:cBhvr>
                                        <p:cTn id="36" dur="1" fill="hold">
                                          <p:stCondLst>
                                            <p:cond delay="0"/>
                                          </p:stCondLst>
                                        </p:cTn>
                                        <p:tgtEl>
                                          <p:spTgt spid="5122"/>
                                        </p:tgtEl>
                                        <p:attrNameLst>
                                          <p:attrName>style.visibility</p:attrName>
                                        </p:attrNameLst>
                                      </p:cBhvr>
                                      <p:to>
                                        <p:strVal val="visible"/>
                                      </p:to>
                                    </p:set>
                                    <p:anim calcmode="lin" valueType="num">
                                      <p:cBhvr>
                                        <p:cTn id="37" dur="500" fill="hold"/>
                                        <p:tgtEl>
                                          <p:spTgt spid="5122"/>
                                        </p:tgtEl>
                                        <p:attrNameLst>
                                          <p:attrName>ppt_w</p:attrName>
                                        </p:attrNameLst>
                                      </p:cBhvr>
                                      <p:tavLst>
                                        <p:tav tm="0">
                                          <p:val>
                                            <p:fltVal val="0"/>
                                          </p:val>
                                        </p:tav>
                                        <p:tav tm="100000">
                                          <p:val>
                                            <p:strVal val="#ppt_w"/>
                                          </p:val>
                                        </p:tav>
                                      </p:tavLst>
                                    </p:anim>
                                    <p:anim calcmode="lin" valueType="num">
                                      <p:cBhvr>
                                        <p:cTn id="38" dur="500" fill="hold"/>
                                        <p:tgtEl>
                                          <p:spTgt spid="5122"/>
                                        </p:tgtEl>
                                        <p:attrNameLst>
                                          <p:attrName>ppt_h</p:attrName>
                                        </p:attrNameLst>
                                      </p:cBhvr>
                                      <p:tavLst>
                                        <p:tav tm="0">
                                          <p:val>
                                            <p:fltVal val="0"/>
                                          </p:val>
                                        </p:tav>
                                        <p:tav tm="100000">
                                          <p:val>
                                            <p:strVal val="#ppt_h"/>
                                          </p:val>
                                        </p:tav>
                                      </p:tavLst>
                                    </p:anim>
                                    <p:animEffect transition="in" filter="fade">
                                      <p:cBhvr>
                                        <p:cTn id="39"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1015663"/>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网页的结构</a:t>
            </a:r>
            <a:r>
              <a:rPr lang="en-US" altLang="zh-CN" b="1" smtClean="0">
                <a:solidFill>
                  <a:schemeClr val="accent5">
                    <a:lumMod val="50000"/>
                  </a:schemeClr>
                </a:solidFill>
                <a:latin typeface="微软雅黑" pitchFamily="34" charset="-122"/>
                <a:ea typeface="微软雅黑" pitchFamily="34" charset="-122"/>
              </a:rPr>
              <a:t>—CSS</a:t>
            </a:r>
            <a:r>
              <a:rPr lang="zh-CN" altLang="en-US" b="1" smtClean="0">
                <a:solidFill>
                  <a:schemeClr val="accent5">
                    <a:lumMod val="50000"/>
                  </a:schemeClr>
                </a:solidFill>
                <a:latin typeface="微软雅黑" pitchFamily="34" charset="-122"/>
                <a:ea typeface="微软雅黑" pitchFamily="34" charset="-122"/>
              </a:rPr>
              <a:t>续</a:t>
            </a: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选择器基本的语法规则如下（更多语法参考教材）：</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0122" y="2037067"/>
            <a:ext cx="5923757" cy="3984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55305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5123"/>
                                        </p:tgtEl>
                                        <p:attrNameLst>
                                          <p:attrName>style.visibility</p:attrName>
                                        </p:attrNameLst>
                                      </p:cBhvr>
                                      <p:to>
                                        <p:strVal val="visible"/>
                                      </p:to>
                                    </p:set>
                                    <p:anim calcmode="lin" valueType="num">
                                      <p:cBhvr>
                                        <p:cTn id="17" dur="500" fill="hold"/>
                                        <p:tgtEl>
                                          <p:spTgt spid="5123"/>
                                        </p:tgtEl>
                                        <p:attrNameLst>
                                          <p:attrName>ppt_w</p:attrName>
                                        </p:attrNameLst>
                                      </p:cBhvr>
                                      <p:tavLst>
                                        <p:tav tm="0">
                                          <p:val>
                                            <p:fltVal val="0"/>
                                          </p:val>
                                        </p:tav>
                                        <p:tav tm="100000">
                                          <p:val>
                                            <p:strVal val="#ppt_w"/>
                                          </p:val>
                                        </p:tav>
                                      </p:tavLst>
                                    </p:anim>
                                    <p:anim calcmode="lin" valueType="num">
                                      <p:cBhvr>
                                        <p:cTn id="18" dur="500" fill="hold"/>
                                        <p:tgtEl>
                                          <p:spTgt spid="5123"/>
                                        </p:tgtEl>
                                        <p:attrNameLst>
                                          <p:attrName>ppt_h</p:attrName>
                                        </p:attrNameLst>
                                      </p:cBhvr>
                                      <p:tavLst>
                                        <p:tav tm="0">
                                          <p:val>
                                            <p:fltVal val="0"/>
                                          </p:val>
                                        </p:tav>
                                        <p:tav tm="100000">
                                          <p:val>
                                            <p:strVal val="#ppt_h"/>
                                          </p:val>
                                        </p:tav>
                                      </p:tavLst>
                                    </p:anim>
                                    <p:animEffect transition="in" filter="fade">
                                      <p:cBhvr>
                                        <p:cTn id="19" dur="500"/>
                                        <p:tgtEl>
                                          <p:spTgt spid="5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1754326"/>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网页的结构</a:t>
            </a:r>
            <a:r>
              <a:rPr lang="en-US" altLang="zh-CN" b="1" smtClean="0">
                <a:solidFill>
                  <a:schemeClr val="accent5">
                    <a:lumMod val="50000"/>
                  </a:schemeClr>
                </a:solidFill>
                <a:latin typeface="微软雅黑" pitchFamily="34" charset="-122"/>
                <a:ea typeface="微软雅黑" pitchFamily="34" charset="-122"/>
              </a:rPr>
              <a:t>—JavaScript</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JavaScript</a:t>
            </a:r>
            <a:r>
              <a:rPr lang="zh-CN" altLang="en-US" sz="1600" smtClean="0">
                <a:solidFill>
                  <a:schemeClr val="accent5">
                    <a:lumMod val="75000"/>
                  </a:schemeClr>
                </a:solidFill>
                <a:latin typeface="微软雅黑" pitchFamily="34" charset="-122"/>
                <a:ea typeface="微软雅黑" pitchFamily="34" charset="-122"/>
              </a:rPr>
              <a:t>简称</a:t>
            </a:r>
            <a:r>
              <a:rPr lang="en-US" altLang="zh-CN" sz="1600" smtClean="0">
                <a:solidFill>
                  <a:schemeClr val="accent5">
                    <a:lumMod val="75000"/>
                  </a:schemeClr>
                </a:solidFill>
                <a:latin typeface="微软雅黑" pitchFamily="34" charset="-122"/>
                <a:ea typeface="微软雅黑" pitchFamily="34" charset="-122"/>
              </a:rPr>
              <a:t>JS</a:t>
            </a:r>
            <a:r>
              <a:rPr lang="zh-CN" altLang="en-US" sz="1600" smtClean="0">
                <a:solidFill>
                  <a:schemeClr val="accent5">
                    <a:lumMod val="75000"/>
                  </a:schemeClr>
                </a:solidFill>
                <a:latin typeface="微软雅黑" pitchFamily="34" charset="-122"/>
                <a:ea typeface="微软雅黑" pitchFamily="34" charset="-122"/>
              </a:rPr>
              <a:t>，是一种脚本语言。</a:t>
            </a:r>
            <a:r>
              <a:rPr lang="en-US" altLang="zh-CN" sz="1600" smtClean="0">
                <a:solidFill>
                  <a:schemeClr val="accent5">
                    <a:lumMod val="75000"/>
                  </a:schemeClr>
                </a:solidFill>
                <a:latin typeface="微软雅黑" pitchFamily="34" charset="-122"/>
                <a:ea typeface="微软雅黑" pitchFamily="34" charset="-122"/>
              </a:rPr>
              <a:t>JS</a:t>
            </a:r>
            <a:r>
              <a:rPr lang="zh-CN" altLang="en-US" sz="1600" smtClean="0">
                <a:solidFill>
                  <a:schemeClr val="accent5">
                    <a:lumMod val="75000"/>
                  </a:schemeClr>
                </a:solidFill>
                <a:latin typeface="微软雅黑" pitchFamily="34" charset="-122"/>
                <a:ea typeface="微软雅黑" pitchFamily="34" charset="-122"/>
              </a:rPr>
              <a:t>为网页提供了实时、动态、交互的功能，</a:t>
            </a:r>
            <a:r>
              <a:rPr lang="zh-CN" altLang="en-US" sz="1600">
                <a:solidFill>
                  <a:schemeClr val="accent5">
                    <a:lumMod val="75000"/>
                  </a:schemeClr>
                </a:solidFill>
                <a:latin typeface="微软雅黑" pitchFamily="34" charset="-122"/>
                <a:ea typeface="微软雅黑" pitchFamily="34" charset="-122"/>
              </a:rPr>
              <a:t>使得网页浏览的体验更加友好、</a:t>
            </a:r>
            <a:r>
              <a:rPr lang="zh-CN" altLang="en-US" sz="1600" smtClean="0">
                <a:solidFill>
                  <a:schemeClr val="accent5">
                    <a:lumMod val="75000"/>
                  </a:schemeClr>
                </a:solidFill>
                <a:latin typeface="微软雅黑" pitchFamily="34" charset="-122"/>
                <a:ea typeface="微软雅黑" pitchFamily="34" charset="-122"/>
              </a:rPr>
              <a:t>生动。</a:t>
            </a:r>
            <a:r>
              <a:rPr lang="en-US" altLang="zh-CN" sz="1600" smtClean="0">
                <a:solidFill>
                  <a:schemeClr val="accent5">
                    <a:lumMod val="75000"/>
                  </a:schemeClr>
                </a:solidFill>
                <a:latin typeface="微软雅黑" pitchFamily="34" charset="-122"/>
                <a:ea typeface="微软雅黑" pitchFamily="34" charset="-122"/>
              </a:rPr>
              <a:t>JS</a:t>
            </a:r>
            <a:r>
              <a:rPr lang="zh-CN" altLang="en-US" sz="1600">
                <a:solidFill>
                  <a:schemeClr val="accent5">
                    <a:lumMod val="75000"/>
                  </a:schemeClr>
                </a:solidFill>
                <a:latin typeface="微软雅黑" pitchFamily="34" charset="-122"/>
                <a:ea typeface="微软雅黑" pitchFamily="34" charset="-122"/>
              </a:rPr>
              <a:t>脚本</a:t>
            </a:r>
            <a:r>
              <a:rPr lang="zh-CN" altLang="en-US" sz="1600" smtClean="0">
                <a:solidFill>
                  <a:schemeClr val="accent5">
                    <a:lumMod val="75000"/>
                  </a:schemeClr>
                </a:solidFill>
                <a:latin typeface="微软雅黑" pitchFamily="34" charset="-122"/>
                <a:ea typeface="微软雅黑" pitchFamily="34" charset="-122"/>
              </a:rPr>
              <a:t>可以写在</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内部页面中直接调用，也可以存在一个独立的</a:t>
            </a:r>
            <a:r>
              <a:rPr lang="en-US" altLang="zh-CN" sz="1600" smtClean="0">
                <a:solidFill>
                  <a:schemeClr val="accent5">
                    <a:lumMod val="75000"/>
                  </a:schemeClr>
                </a:solidFill>
                <a:latin typeface="微软雅黑" pitchFamily="34" charset="-122"/>
                <a:ea typeface="微软雅黑" pitchFamily="34" charset="-122"/>
              </a:rPr>
              <a:t>js</a:t>
            </a:r>
            <a:r>
              <a:rPr lang="zh-CN" altLang="en-US" sz="1600" smtClean="0">
                <a:solidFill>
                  <a:schemeClr val="accent5">
                    <a:lumMod val="75000"/>
                  </a:schemeClr>
                </a:solidFill>
                <a:latin typeface="微软雅黑" pitchFamily="34" charset="-122"/>
                <a:ea typeface="微软雅黑" pitchFamily="34" charset="-122"/>
              </a:rPr>
              <a:t>文件中在需要的时候通过</a:t>
            </a:r>
            <a:r>
              <a:rPr lang="en-US" altLang="zh-CN" sz="1600" smtClean="0">
                <a:solidFill>
                  <a:schemeClr val="accent5">
                    <a:lumMod val="75000"/>
                  </a:schemeClr>
                </a:solidFill>
                <a:latin typeface="微软雅黑" pitchFamily="34" charset="-122"/>
                <a:ea typeface="微软雅黑" pitchFamily="34" charset="-122"/>
              </a:rPr>
              <a:t>script</a:t>
            </a:r>
            <a:r>
              <a:rPr lang="zh-CN" altLang="en-US" sz="1600" smtClean="0">
                <a:solidFill>
                  <a:schemeClr val="accent5">
                    <a:lumMod val="75000"/>
                  </a:schemeClr>
                </a:solidFill>
                <a:latin typeface="微软雅黑" pitchFamily="34" charset="-122"/>
                <a:ea typeface="微软雅黑" pitchFamily="34" charset="-122"/>
              </a:rPr>
              <a:t>标签引入调用。</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426179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2862322"/>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爬虫的基本原理</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前面提过，爬虫就是获取网页并提取和保存信息的自动化程序。既是自动化程序，必要像一个人一样能够应对各种异常处理、错误重试而持续并高效的运行。</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一个基本的爬虫程序工作流程大致分为三步：</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AutoNum type="arabicPeriod"/>
            </a:pPr>
            <a:r>
              <a:rPr lang="zh-CN" altLang="en-US" sz="1600" smtClean="0">
                <a:solidFill>
                  <a:schemeClr val="accent5">
                    <a:lumMod val="75000"/>
                  </a:schemeClr>
                </a:solidFill>
                <a:latin typeface="微软雅黑" pitchFamily="34" charset="-122"/>
                <a:ea typeface="微软雅黑" pitchFamily="34" charset="-122"/>
              </a:rPr>
              <a:t>获取网页</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AutoNum type="arabicPeriod"/>
            </a:pPr>
            <a:r>
              <a:rPr lang="zh-CN" altLang="en-US" sz="1600" smtClean="0">
                <a:solidFill>
                  <a:schemeClr val="accent5">
                    <a:lumMod val="75000"/>
                  </a:schemeClr>
                </a:solidFill>
                <a:latin typeface="微软雅黑" pitchFamily="34" charset="-122"/>
                <a:ea typeface="微软雅黑" pitchFamily="34" charset="-122"/>
              </a:rPr>
              <a:t>提取信息</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AutoNum type="arabicPeriod"/>
            </a:pPr>
            <a:r>
              <a:rPr lang="zh-CN" altLang="en-US" sz="1600" smtClean="0">
                <a:solidFill>
                  <a:schemeClr val="accent5">
                    <a:lumMod val="75000"/>
                  </a:schemeClr>
                </a:solidFill>
                <a:latin typeface="微软雅黑" pitchFamily="34" charset="-122"/>
                <a:ea typeface="微软雅黑" pitchFamily="34" charset="-122"/>
              </a:rPr>
              <a:t>保存数据</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83057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randombar(horizontal)">
                                      <p:cBhvr>
                                        <p:cTn id="27" dur="500"/>
                                        <p:tgtEl>
                                          <p:spTgt spid="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11">
                                            <p:txEl>
                                              <p:pRg st="5" end="5"/>
                                            </p:txEl>
                                          </p:spTgt>
                                        </p:tgtEl>
                                        <p:attrNameLst>
                                          <p:attrName>style.visibility</p:attrName>
                                        </p:attrNameLst>
                                      </p:cBhvr>
                                      <p:to>
                                        <p:strVal val="visible"/>
                                      </p:to>
                                    </p:set>
                                    <p:animEffect transition="in" filter="randombar(horizontal)">
                                      <p:cBhvr>
                                        <p:cTn id="32" dur="500"/>
                                        <p:tgtEl>
                                          <p:spTgt spid="1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1754326"/>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爬虫的基本原理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获取网页</a:t>
            </a:r>
            <a:endParaRPr lang="zh-CN" altLang="en-US" b="1">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这里主要指获取网页的源码。获取源码的过程是借着向网站的服务器发送</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请求，等待服务器返回的响应体就是网页的源码信息。这一过程可以使用</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的</a:t>
            </a: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resquests</a:t>
            </a:r>
            <a:r>
              <a:rPr lang="zh-CN" altLang="en-US" sz="1600" smtClean="0">
                <a:solidFill>
                  <a:schemeClr val="accent5">
                    <a:lumMod val="75000"/>
                  </a:schemeClr>
                </a:solidFill>
                <a:latin typeface="微软雅黑" pitchFamily="34" charset="-122"/>
                <a:ea typeface="微软雅黑" pitchFamily="34" charset="-122"/>
              </a:rPr>
              <a:t>等功能库来实现。</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167301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384995"/>
          </a:xfrm>
          <a:prstGeom prst="rect">
            <a:avLst/>
          </a:prstGeom>
          <a:noFill/>
        </p:spPr>
        <p:txBody>
          <a:bodyPr wrap="square" rtlCol="0">
            <a:spAutoFit/>
          </a:bodyPr>
          <a:lstStyle/>
          <a:p>
            <a:pPr>
              <a:lnSpc>
                <a:spcPct val="200000"/>
              </a:lnSpc>
            </a:pPr>
            <a:r>
              <a:rPr lang="zh-CN" altLang="en-US" b="1">
                <a:solidFill>
                  <a:schemeClr val="accent5">
                    <a:lumMod val="50000"/>
                  </a:schemeClr>
                </a:solidFill>
                <a:latin typeface="微软雅黑" pitchFamily="34" charset="-122"/>
                <a:ea typeface="微软雅黑" pitchFamily="34" charset="-122"/>
              </a:rPr>
              <a:t>课程资料的获取与答疑形式</a:t>
            </a:r>
            <a:endParaRPr lang="en-US" altLang="zh-CN" b="1">
              <a:solidFill>
                <a:schemeClr val="accent5">
                  <a:lumMod val="50000"/>
                </a:schemeClr>
              </a:solidFill>
              <a:latin typeface="微软雅黑" pitchFamily="34" charset="-122"/>
              <a:ea typeface="微软雅黑" pitchFamily="34" charset="-122"/>
            </a:endParaRPr>
          </a:p>
          <a:p>
            <a:pPr>
              <a:lnSpc>
                <a:spcPct val="150000"/>
              </a:lnSpc>
            </a:pPr>
            <a:r>
              <a:rPr lang="zh-CN" altLang="en-US" sz="1600" smtClean="0">
                <a:solidFill>
                  <a:schemeClr val="accent5">
                    <a:lumMod val="75000"/>
                  </a:schemeClr>
                </a:solidFill>
                <a:latin typeface="微软雅黑" pitchFamily="34" charset="-122"/>
                <a:ea typeface="微软雅黑" pitchFamily="34" charset="-122"/>
              </a:rPr>
              <a:t>课程</a:t>
            </a:r>
            <a:r>
              <a:rPr lang="en-US" altLang="zh-CN" sz="1600" smtClean="0">
                <a:solidFill>
                  <a:schemeClr val="accent5">
                    <a:lumMod val="75000"/>
                  </a:schemeClr>
                </a:solidFill>
                <a:latin typeface="微软雅黑" pitchFamily="34" charset="-122"/>
                <a:ea typeface="微软雅黑" pitchFamily="34" charset="-122"/>
              </a:rPr>
              <a:t>PPT</a:t>
            </a:r>
            <a:r>
              <a:rPr lang="zh-CN" altLang="en-US" sz="1600" smtClean="0">
                <a:solidFill>
                  <a:schemeClr val="accent5">
                    <a:lumMod val="75000"/>
                  </a:schemeClr>
                </a:solidFill>
                <a:latin typeface="微软雅黑" pitchFamily="34" charset="-122"/>
                <a:ea typeface="微软雅黑" pitchFamily="34" charset="-122"/>
              </a:rPr>
              <a:t>及源码可在</a:t>
            </a:r>
            <a:r>
              <a:rPr lang="en-US" altLang="zh-CN" sz="1600" smtClean="0">
                <a:solidFill>
                  <a:schemeClr val="accent5">
                    <a:lumMod val="75000"/>
                  </a:schemeClr>
                </a:solidFill>
                <a:latin typeface="微软雅黑" pitchFamily="34" charset="-122"/>
                <a:ea typeface="微软雅黑" pitchFamily="34" charset="-122"/>
                <a:hlinkClick r:id="rId2"/>
              </a:rPr>
              <a:t>Github</a:t>
            </a:r>
            <a:r>
              <a:rPr lang="zh-CN" altLang="en-US" sz="1600" smtClean="0">
                <a:solidFill>
                  <a:schemeClr val="accent5">
                    <a:lumMod val="75000"/>
                  </a:schemeClr>
                </a:solidFill>
                <a:latin typeface="微软雅黑" pitchFamily="34" charset="-122"/>
                <a:ea typeface="微软雅黑" pitchFamily="34" charset="-122"/>
              </a:rPr>
              <a:t>上下载，答疑方式也在</a:t>
            </a:r>
            <a:r>
              <a:rPr lang="en-US" altLang="zh-CN" sz="1600" smtClean="0">
                <a:solidFill>
                  <a:schemeClr val="accent5">
                    <a:lumMod val="75000"/>
                  </a:schemeClr>
                </a:solidFill>
                <a:latin typeface="微软雅黑" pitchFamily="34" charset="-122"/>
                <a:ea typeface="微软雅黑" pitchFamily="34" charset="-122"/>
              </a:rPr>
              <a:t>Github</a:t>
            </a:r>
            <a:r>
              <a:rPr lang="zh-CN" altLang="en-US" sz="1600" smtClean="0">
                <a:solidFill>
                  <a:schemeClr val="accent5">
                    <a:lumMod val="75000"/>
                  </a:schemeClr>
                </a:solidFill>
                <a:latin typeface="微软雅黑" pitchFamily="34" charset="-122"/>
                <a:ea typeface="微软雅黑" pitchFamily="34" charset="-122"/>
              </a:rPr>
              <a:t>上以提</a:t>
            </a:r>
            <a:r>
              <a:rPr lang="en-US" altLang="zh-CN" sz="1600" smtClean="0">
                <a:solidFill>
                  <a:schemeClr val="accent5">
                    <a:lumMod val="75000"/>
                  </a:schemeClr>
                </a:solidFill>
                <a:latin typeface="微软雅黑" pitchFamily="34" charset="-122"/>
                <a:ea typeface="微软雅黑" pitchFamily="34" charset="-122"/>
              </a:rPr>
              <a:t>issue</a:t>
            </a:r>
            <a:r>
              <a:rPr lang="zh-CN" altLang="en-US" sz="1600" smtClean="0">
                <a:solidFill>
                  <a:schemeClr val="accent5">
                    <a:lumMod val="75000"/>
                  </a:schemeClr>
                </a:solidFill>
                <a:latin typeface="微软雅黑" pitchFamily="34" charset="-122"/>
                <a:ea typeface="微软雅黑" pitchFamily="34" charset="-122"/>
              </a:rPr>
              <a:t>方式进行。具体操作如下：</a:t>
            </a:r>
            <a:endParaRPr lang="en-US" altLang="zh-CN" sz="1600" smtClean="0">
              <a:solidFill>
                <a:schemeClr val="accent5">
                  <a:lumMod val="75000"/>
                </a:schemeClr>
              </a:solidFill>
              <a:latin typeface="微软雅黑" pitchFamily="34" charset="-122"/>
              <a:ea typeface="微软雅黑" pitchFamily="34" charset="-122"/>
            </a:endParaRPr>
          </a:p>
        </p:txBody>
      </p:sp>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5776" y="2048721"/>
            <a:ext cx="4032448" cy="4372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5865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2492990"/>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爬虫的基本原理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提取信息</a:t>
            </a:r>
            <a:endParaRPr lang="zh-CN" altLang="en-US" b="1">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在得到网站的源码之后，接下来要做的就是提取有用信息。这是一个拨乱反正的过程，也就是将杂乱的数据通过整理变得清晰明了，以便后续处理、分析。</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最通用的方法就是采用正则匹配来提取。另外，根据网页结构的规则性，如网页节点属性、</a:t>
            </a: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选择器以及</a:t>
            </a:r>
            <a:r>
              <a:rPr lang="en-US" altLang="zh-CN" sz="1600" smtClean="0">
                <a:solidFill>
                  <a:schemeClr val="accent5">
                    <a:lumMod val="75000"/>
                  </a:schemeClr>
                </a:solidFill>
                <a:latin typeface="微软雅黑" pitchFamily="34" charset="-122"/>
                <a:ea typeface="微软雅黑" pitchFamily="34" charset="-122"/>
              </a:rPr>
              <a:t>XPath</a:t>
            </a:r>
            <a:r>
              <a:rPr lang="zh-CN" altLang="en-US" sz="1600" smtClean="0">
                <a:solidFill>
                  <a:schemeClr val="accent5">
                    <a:lumMod val="75000"/>
                  </a:schemeClr>
                </a:solidFill>
                <a:latin typeface="微软雅黑" pitchFamily="34" charset="-122"/>
                <a:ea typeface="微软雅黑" pitchFamily="34" charset="-122"/>
              </a:rPr>
              <a:t>，也可以使用</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提供的</a:t>
            </a:r>
            <a:r>
              <a:rPr lang="en-US" altLang="zh-CN" sz="1600" smtClean="0">
                <a:solidFill>
                  <a:schemeClr val="accent5">
                    <a:lumMod val="75000"/>
                  </a:schemeClr>
                </a:solidFill>
                <a:latin typeface="微软雅黑" pitchFamily="34" charset="-122"/>
                <a:ea typeface="微软雅黑" pitchFamily="34" charset="-122"/>
              </a:rPr>
              <a:t>Beautiful Soup</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pyquery</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lxml</a:t>
            </a:r>
            <a:r>
              <a:rPr lang="zh-CN" altLang="en-US" sz="1600" smtClean="0">
                <a:solidFill>
                  <a:schemeClr val="accent5">
                    <a:lumMod val="75000"/>
                  </a:schemeClr>
                </a:solidFill>
                <a:latin typeface="微软雅黑" pitchFamily="34" charset="-122"/>
                <a:ea typeface="微软雅黑" pitchFamily="34" charset="-122"/>
              </a:rPr>
              <a:t>等库来提取。</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517635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2862322"/>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爬虫的基本原理</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其他能爬取的数据</a:t>
            </a:r>
            <a:endParaRPr lang="zh-CN" altLang="en-US" b="1">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除了能抓取</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页面源码外，爬虫还可以爬取一些系统的</a:t>
            </a:r>
            <a:r>
              <a:rPr lang="en-US" altLang="zh-CN" sz="1600" smtClean="0">
                <a:solidFill>
                  <a:schemeClr val="accent5">
                    <a:lumMod val="75000"/>
                  </a:schemeClr>
                </a:solidFill>
                <a:latin typeface="微软雅黑" pitchFamily="34" charset="-122"/>
                <a:ea typeface="微软雅黑" pitchFamily="34" charset="-122"/>
              </a:rPr>
              <a:t>API</a:t>
            </a:r>
            <a:r>
              <a:rPr lang="zh-CN" altLang="en-US" sz="1600" smtClean="0">
                <a:solidFill>
                  <a:schemeClr val="accent5">
                    <a:lumMod val="75000"/>
                  </a:schemeClr>
                </a:solidFill>
                <a:latin typeface="微软雅黑" pitchFamily="34" charset="-122"/>
                <a:ea typeface="微软雅黑" pitchFamily="34" charset="-122"/>
              </a:rPr>
              <a:t>返回接口，图片、音视频等信息的二进制数据，以及一些文件和文档。</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但对于一些通过</a:t>
            </a:r>
            <a:r>
              <a:rPr lang="en-US" altLang="zh-CN" sz="1600" smtClean="0">
                <a:solidFill>
                  <a:schemeClr val="accent5">
                    <a:lumMod val="75000"/>
                  </a:schemeClr>
                </a:solidFill>
                <a:latin typeface="微软雅黑" pitchFamily="34" charset="-122"/>
                <a:ea typeface="微软雅黑" pitchFamily="34" charset="-122"/>
              </a:rPr>
              <a:t>JS</a:t>
            </a:r>
            <a:r>
              <a:rPr lang="zh-CN" altLang="en-US" sz="1600" smtClean="0">
                <a:solidFill>
                  <a:schemeClr val="accent5">
                    <a:lumMod val="75000"/>
                  </a:schemeClr>
                </a:solidFill>
                <a:latin typeface="微软雅黑" pitchFamily="34" charset="-122"/>
                <a:ea typeface="微软雅黑" pitchFamily="34" charset="-122"/>
              </a:rPr>
              <a:t>渲染而成的页面，爬虫很难爬取得到。就如当下流行的单页应用，通过抓取的</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不过是一个空壳，因为它还需要经过浏览器的</a:t>
            </a:r>
            <a:r>
              <a:rPr lang="en-US" altLang="zh-CN" sz="1600">
                <a:solidFill>
                  <a:schemeClr val="accent5">
                    <a:lumMod val="75000"/>
                  </a:schemeClr>
                </a:solidFill>
                <a:latin typeface="微软雅黑" pitchFamily="34" charset="-122"/>
                <a:ea typeface="微软雅黑" pitchFamily="34" charset="-122"/>
              </a:rPr>
              <a:t>JS</a:t>
            </a:r>
            <a:r>
              <a:rPr lang="zh-CN" altLang="en-US" sz="1600" smtClean="0">
                <a:solidFill>
                  <a:schemeClr val="accent5">
                    <a:lumMod val="75000"/>
                  </a:schemeClr>
                </a:solidFill>
                <a:latin typeface="微软雅黑" pitchFamily="34" charset="-122"/>
                <a:ea typeface="微软雅黑" pitchFamily="34" charset="-122"/>
              </a:rPr>
              <a:t>解释器和编译器来执行相关的</a:t>
            </a:r>
            <a:r>
              <a:rPr lang="en-US" altLang="zh-CN" sz="1600" smtClean="0">
                <a:solidFill>
                  <a:schemeClr val="accent5">
                    <a:lumMod val="75000"/>
                  </a:schemeClr>
                </a:solidFill>
                <a:latin typeface="微软雅黑" pitchFamily="34" charset="-122"/>
                <a:ea typeface="微软雅黑" pitchFamily="34" charset="-122"/>
              </a:rPr>
              <a:t>JS</a:t>
            </a:r>
            <a:r>
              <a:rPr lang="zh-CN" altLang="en-US" sz="1600" smtClean="0">
                <a:solidFill>
                  <a:schemeClr val="accent5">
                    <a:lumMod val="75000"/>
                  </a:schemeClr>
                </a:solidFill>
                <a:latin typeface="微软雅黑" pitchFamily="34" charset="-122"/>
                <a:ea typeface="微软雅黑" pitchFamily="34" charset="-122"/>
              </a:rPr>
              <a:t>脚本而将完整的</a:t>
            </a:r>
            <a:r>
              <a:rPr lang="en-US" altLang="zh-CN" sz="1600" smtClean="0">
                <a:solidFill>
                  <a:schemeClr val="accent5">
                    <a:lumMod val="75000"/>
                  </a:schemeClr>
                </a:solidFill>
                <a:latin typeface="微软雅黑" pitchFamily="34" charset="-122"/>
                <a:ea typeface="微软雅黑" pitchFamily="34" charset="-122"/>
              </a:rPr>
              <a:t>DOM</a:t>
            </a:r>
            <a:r>
              <a:rPr lang="zh-CN" altLang="en-US" sz="1600" smtClean="0">
                <a:solidFill>
                  <a:schemeClr val="accent5">
                    <a:lumMod val="75000"/>
                  </a:schemeClr>
                </a:solidFill>
                <a:latin typeface="微软雅黑" pitchFamily="34" charset="-122"/>
                <a:ea typeface="微软雅黑" pitchFamily="34" charset="-122"/>
              </a:rPr>
              <a:t>树渲染出来，离了浏览器就得不到完整的</a:t>
            </a:r>
            <a:r>
              <a:rPr lang="en-US" altLang="zh-CN" sz="1600" smtClean="0">
                <a:solidFill>
                  <a:schemeClr val="accent5">
                    <a:lumMod val="75000"/>
                  </a:schemeClr>
                </a:solidFill>
                <a:latin typeface="微软雅黑" pitchFamily="34" charset="-122"/>
                <a:ea typeface="微软雅黑" pitchFamily="34" charset="-122"/>
              </a:rPr>
              <a:t>DOM</a:t>
            </a:r>
            <a:r>
              <a:rPr lang="zh-CN" altLang="en-US" sz="1600" smtClean="0">
                <a:solidFill>
                  <a:schemeClr val="accent5">
                    <a:lumMod val="75000"/>
                  </a:schemeClr>
                </a:solidFill>
                <a:latin typeface="微软雅黑" pitchFamily="34" charset="-122"/>
                <a:ea typeface="微软雅黑" pitchFamily="34" charset="-122"/>
              </a:rPr>
              <a:t>树。</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a:solidFill>
                  <a:schemeClr val="accent5">
                    <a:lumMod val="75000"/>
                  </a:schemeClr>
                </a:solidFill>
                <a:latin typeface="微软雅黑" pitchFamily="34" charset="-122"/>
                <a:ea typeface="微软雅黑" pitchFamily="34" charset="-122"/>
              </a:rPr>
              <a:t>难</a:t>
            </a:r>
            <a:r>
              <a:rPr lang="zh-CN" altLang="en-US" sz="1600" smtClean="0">
                <a:solidFill>
                  <a:schemeClr val="accent5">
                    <a:lumMod val="75000"/>
                  </a:schemeClr>
                </a:solidFill>
                <a:latin typeface="微软雅黑" pitchFamily="34" charset="-122"/>
                <a:ea typeface="微软雅黑" pitchFamily="34" charset="-122"/>
              </a:rPr>
              <a:t>但不是不能做到，</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的</a:t>
            </a:r>
            <a:r>
              <a:rPr lang="en-US" altLang="zh-CN" sz="1600" smtClean="0">
                <a:solidFill>
                  <a:schemeClr val="accent5">
                    <a:lumMod val="75000"/>
                  </a:schemeClr>
                </a:solidFill>
                <a:latin typeface="微软雅黑" pitchFamily="34" charset="-122"/>
                <a:ea typeface="微软雅黑" pitchFamily="34" charset="-122"/>
              </a:rPr>
              <a:t>Selenium</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Splash</a:t>
            </a:r>
            <a:r>
              <a:rPr lang="zh-CN" altLang="en-US" sz="1600" smtClean="0">
                <a:solidFill>
                  <a:schemeClr val="accent5">
                    <a:lumMod val="75000"/>
                  </a:schemeClr>
                </a:solidFill>
                <a:latin typeface="微软雅黑" pitchFamily="34" charset="-122"/>
                <a:ea typeface="微软雅黑" pitchFamily="34" charset="-122"/>
              </a:rPr>
              <a:t>库就可以帮我们实现对</a:t>
            </a:r>
            <a:r>
              <a:rPr lang="en-US" altLang="zh-CN" sz="1600" smtClean="0">
                <a:solidFill>
                  <a:schemeClr val="accent5">
                    <a:lumMod val="75000"/>
                  </a:schemeClr>
                </a:solidFill>
                <a:latin typeface="微软雅黑" pitchFamily="34" charset="-122"/>
                <a:ea typeface="微软雅黑" pitchFamily="34" charset="-122"/>
              </a:rPr>
              <a:t>JS</a:t>
            </a:r>
            <a:r>
              <a:rPr lang="zh-CN" altLang="en-US" sz="1600" smtClean="0">
                <a:solidFill>
                  <a:schemeClr val="accent5">
                    <a:lumMod val="75000"/>
                  </a:schemeClr>
                </a:solidFill>
                <a:latin typeface="微软雅黑" pitchFamily="34" charset="-122"/>
                <a:ea typeface="微软雅黑" pitchFamily="34" charset="-122"/>
              </a:rPr>
              <a:t>的渲染。</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354751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4339650"/>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会话（</a:t>
            </a:r>
            <a:r>
              <a:rPr lang="en-US" altLang="zh-CN" b="1" smtClean="0">
                <a:solidFill>
                  <a:schemeClr val="accent5">
                    <a:lumMod val="50000"/>
                  </a:schemeClr>
                </a:solidFill>
                <a:latin typeface="微软雅黑" pitchFamily="34" charset="-122"/>
                <a:ea typeface="微软雅黑" pitchFamily="34" charset="-122"/>
              </a:rPr>
              <a:t>Session</a:t>
            </a:r>
            <a:r>
              <a:rPr lang="zh-CN" altLang="en-US" b="1" smtClean="0">
                <a:solidFill>
                  <a:schemeClr val="accent5">
                    <a:lumMod val="50000"/>
                  </a:schemeClr>
                </a:solidFill>
                <a:latin typeface="微软雅黑" pitchFamily="34" charset="-122"/>
                <a:ea typeface="微软雅黑" pitchFamily="34" charset="-122"/>
              </a:rPr>
              <a:t>）和</a:t>
            </a:r>
            <a:r>
              <a:rPr lang="en-US" altLang="zh-CN" b="1" smtClean="0">
                <a:solidFill>
                  <a:schemeClr val="accent5">
                    <a:lumMod val="50000"/>
                  </a:schemeClr>
                </a:solidFill>
                <a:latin typeface="微软雅黑" pitchFamily="34" charset="-122"/>
                <a:ea typeface="微软雅黑" pitchFamily="34" charset="-122"/>
              </a:rPr>
              <a:t>Cookie</a:t>
            </a:r>
            <a:endParaRPr lang="zh-CN" altLang="en-US" b="1">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静态页面是指纯粹的</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页面，动态</a:t>
            </a:r>
            <a:r>
              <a:rPr lang="zh-CN" altLang="en-US" sz="1600">
                <a:solidFill>
                  <a:schemeClr val="accent5">
                    <a:lumMod val="75000"/>
                  </a:schemeClr>
                </a:solidFill>
                <a:latin typeface="微软雅黑" pitchFamily="34" charset="-122"/>
                <a:ea typeface="微软雅黑" pitchFamily="34" charset="-122"/>
              </a:rPr>
              <a:t>网页是一个对所有动态生成与动态更新的网页的统称。与传统的静态网页相反，它会因为变量的改变而产生不同的网页。这既可能是服务器端生成的网页，也可能是用户端生成的网页，或是两者的混合。</a:t>
            </a: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对于动态页面而言，有些网站需要我们登陆才能访问，如淘宝；有些网站登录一段时间不进行任何操作就会超时而要重新登录；也有些网站登录过后很久也不会失效。这其中就涉及到</a:t>
            </a:r>
            <a:r>
              <a:rPr lang="en-US" altLang="zh-CN" sz="1600" smtClean="0">
                <a:solidFill>
                  <a:schemeClr val="accent5">
                    <a:lumMod val="75000"/>
                  </a:schemeClr>
                </a:solidFill>
                <a:latin typeface="微软雅黑" pitchFamily="34" charset="-122"/>
                <a:ea typeface="微软雅黑" pitchFamily="34" charset="-122"/>
              </a:rPr>
              <a:t>Session</a:t>
            </a:r>
            <a:r>
              <a:rPr lang="zh-CN" altLang="en-US" sz="1600" smtClean="0">
                <a:solidFill>
                  <a:schemeClr val="accent5">
                    <a:lumMod val="75000"/>
                  </a:schemeClr>
                </a:solidFill>
                <a:latin typeface="微软雅黑" pitchFamily="34" charset="-122"/>
                <a:ea typeface="微软雅黑" pitchFamily="34" charset="-122"/>
              </a:rPr>
              <a:t>和</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的相关知识。</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按照一般的逻辑，需要登录的网站在我们输入用户名及密码以后，必然会拿到类似凭证这样的东西，它记录了我们的登陆状态。这个凭证存在哪里呢？就在</a:t>
            </a:r>
            <a:r>
              <a:rPr lang="en-US" altLang="zh-CN" sz="1600" smtClean="0">
                <a:solidFill>
                  <a:schemeClr val="accent5">
                    <a:lumMod val="75000"/>
                  </a:schemeClr>
                </a:solidFill>
                <a:latin typeface="微软雅黑" pitchFamily="34" charset="-122"/>
                <a:ea typeface="微软雅黑" pitchFamily="34" charset="-122"/>
              </a:rPr>
              <a:t>Session</a:t>
            </a:r>
            <a:r>
              <a:rPr lang="zh-CN" altLang="en-US" sz="1600" smtClean="0">
                <a:solidFill>
                  <a:schemeClr val="accent5">
                    <a:lumMod val="75000"/>
                  </a:schemeClr>
                </a:solidFill>
                <a:latin typeface="微软雅黑" pitchFamily="34" charset="-122"/>
                <a:ea typeface="微软雅黑" pitchFamily="34" charset="-122"/>
              </a:rPr>
              <a:t>和</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当中。具体是存在</a:t>
            </a:r>
            <a:r>
              <a:rPr lang="en-US" altLang="zh-CN" sz="1600" smtClean="0">
                <a:solidFill>
                  <a:schemeClr val="accent5">
                    <a:lumMod val="75000"/>
                  </a:schemeClr>
                </a:solidFill>
                <a:latin typeface="微软雅黑" pitchFamily="34" charset="-122"/>
                <a:ea typeface="微软雅黑" pitchFamily="34" charset="-122"/>
              </a:rPr>
              <a:t>Session</a:t>
            </a:r>
            <a:r>
              <a:rPr lang="zh-CN" altLang="en-US" sz="1600" smtClean="0">
                <a:solidFill>
                  <a:schemeClr val="accent5">
                    <a:lumMod val="75000"/>
                  </a:schemeClr>
                </a:solidFill>
                <a:latin typeface="微软雅黑" pitchFamily="34" charset="-122"/>
                <a:ea typeface="微软雅黑" pitchFamily="34" charset="-122"/>
              </a:rPr>
              <a:t>中，还是</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中，或是两者兼有，这由网站服务提供方所决定。</a:t>
            </a: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31747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544764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会话（</a:t>
            </a:r>
            <a:r>
              <a:rPr lang="en-US" altLang="zh-CN" b="1" smtClean="0">
                <a:solidFill>
                  <a:schemeClr val="accent5">
                    <a:lumMod val="50000"/>
                  </a:schemeClr>
                </a:solidFill>
                <a:latin typeface="微软雅黑" pitchFamily="34" charset="-122"/>
                <a:ea typeface="微软雅黑" pitchFamily="34" charset="-122"/>
              </a:rPr>
              <a:t>Session</a:t>
            </a:r>
            <a:r>
              <a:rPr lang="zh-CN" altLang="en-US" b="1" smtClean="0">
                <a:solidFill>
                  <a:schemeClr val="accent5">
                    <a:lumMod val="50000"/>
                  </a:schemeClr>
                </a:solidFill>
                <a:latin typeface="微软雅黑" pitchFamily="34" charset="-122"/>
                <a:ea typeface="微软雅黑" pitchFamily="34" charset="-122"/>
              </a:rPr>
              <a:t>）和</a:t>
            </a:r>
            <a:r>
              <a:rPr lang="en-US" altLang="zh-CN" b="1" smtClean="0">
                <a:solidFill>
                  <a:schemeClr val="accent5">
                    <a:lumMod val="50000"/>
                  </a:schemeClr>
                </a:solidFill>
                <a:latin typeface="微软雅黑" pitchFamily="34" charset="-122"/>
                <a:ea typeface="微软雅黑" pitchFamily="34" charset="-122"/>
              </a:rPr>
              <a:t>Cookie—</a:t>
            </a:r>
            <a:r>
              <a:rPr lang="zh-CN" altLang="en-US" b="1" smtClean="0">
                <a:solidFill>
                  <a:schemeClr val="accent5">
                    <a:lumMod val="50000"/>
                  </a:schemeClr>
                </a:solidFill>
                <a:latin typeface="微软雅黑" pitchFamily="34" charset="-122"/>
                <a:ea typeface="微软雅黑" pitchFamily="34" charset="-122"/>
              </a:rPr>
              <a:t>续</a:t>
            </a:r>
            <a:endParaRPr lang="zh-CN" altLang="en-US" b="1">
              <a:solidFill>
                <a:schemeClr val="accent5">
                  <a:lumMod val="50000"/>
                </a:schemeClr>
              </a:solidFill>
              <a:latin typeface="微软雅黑" pitchFamily="34" charset="-122"/>
              <a:ea typeface="微软雅黑" pitchFamily="34" charset="-122"/>
            </a:endParaRP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的无状态是指</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协议对事务的处理是没有记忆能力的，也就是不知道客户端是什么状态。当我们向服务器发送请求后，服务器解析此请求并返回响应报文，此过程完全独立，服务器不会记录客户端请求前后状态的变化。</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对于一些需要登录才能浏览的网站，由于</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的无状态特征，每当我们打开或刷新一个页面，就要进行一次登录，这显然不合理。会话</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技术的出现，使得用户的</a:t>
            </a:r>
            <a:r>
              <a:rPr lang="zh-CN" altLang="en-US" sz="1600">
                <a:solidFill>
                  <a:schemeClr val="accent5">
                    <a:lumMod val="75000"/>
                  </a:schemeClr>
                </a:solidFill>
                <a:latin typeface="微软雅黑" pitchFamily="34" charset="-122"/>
                <a:ea typeface="微软雅黑" pitchFamily="34" charset="-122"/>
              </a:rPr>
              <a:t>登陆</a:t>
            </a:r>
            <a:r>
              <a:rPr lang="zh-CN" altLang="en-US" sz="1600" smtClean="0">
                <a:solidFill>
                  <a:schemeClr val="accent5">
                    <a:lumMod val="75000"/>
                  </a:schemeClr>
                </a:solidFill>
                <a:latin typeface="微软雅黑" pitchFamily="34" charset="-122"/>
                <a:ea typeface="微软雅黑" pitchFamily="34" charset="-122"/>
              </a:rPr>
              <a:t>状态可以临时保存以备后用。</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en-US" altLang="zh-CN" sz="1600">
                <a:solidFill>
                  <a:schemeClr val="accent5">
                    <a:lumMod val="75000"/>
                  </a:schemeClr>
                </a:solidFill>
                <a:latin typeface="微软雅黑" pitchFamily="34" charset="-122"/>
                <a:ea typeface="微软雅黑" pitchFamily="34" charset="-122"/>
              </a:rPr>
              <a:t>Session</a:t>
            </a:r>
            <a:r>
              <a:rPr lang="zh-CN" altLang="en-US" sz="1600" smtClean="0">
                <a:solidFill>
                  <a:schemeClr val="accent5">
                    <a:lumMod val="75000"/>
                  </a:schemeClr>
                </a:solidFill>
                <a:latin typeface="微软雅黑" pitchFamily="34" charset="-122"/>
                <a:ea typeface="微软雅黑" pitchFamily="34" charset="-122"/>
              </a:rPr>
              <a:t>是在服务端，即在网站的服务器上保存用户的会话信息。一般，一个会话都有一个超时期限，超时后会话自动作废，使得访问不再有效。</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是在客户端，比如浏览器端。当用户第一次成功登陆网站时，网站服务器会返回一个响应头包含</a:t>
            </a:r>
            <a:r>
              <a:rPr lang="en-US" altLang="zh-CN" sz="1600" smtClean="0">
                <a:solidFill>
                  <a:schemeClr val="accent5">
                    <a:lumMod val="75000"/>
                  </a:schemeClr>
                </a:solidFill>
                <a:latin typeface="微软雅黑" pitchFamily="34" charset="-122"/>
                <a:ea typeface="微软雅黑" pitchFamily="34" charset="-122"/>
              </a:rPr>
              <a:t>`Set-Cookie`</a:t>
            </a:r>
            <a:r>
              <a:rPr lang="zh-CN" altLang="en-US" sz="1600" smtClean="0">
                <a:solidFill>
                  <a:schemeClr val="accent5">
                    <a:lumMod val="75000"/>
                  </a:schemeClr>
                </a:solidFill>
                <a:latin typeface="微软雅黑" pitchFamily="34" charset="-122"/>
                <a:ea typeface="微软雅黑" pitchFamily="34" charset="-122"/>
              </a:rPr>
              <a:t>字段的报文给客户端。客户端拿到</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并保存起来，在下一次请求该网站时浏览器会自动把</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放到请求头一起提交给服务器。服务器根据</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鉴定当前请求时哪个用户以及是否登陆，鉴定通过则发送需要的响应报文。当然，</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也有超时机制，超时后</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a:solidFill>
                  <a:schemeClr val="accent5">
                    <a:lumMod val="75000"/>
                  </a:schemeClr>
                </a:solidFill>
                <a:latin typeface="微软雅黑" pitchFamily="34" charset="-122"/>
                <a:ea typeface="微软雅黑" pitchFamily="34" charset="-122"/>
              </a:rPr>
              <a:t>无效</a:t>
            </a:r>
            <a:r>
              <a:rPr lang="zh-CN" altLang="en-US" sz="1600" smtClean="0">
                <a:solidFill>
                  <a:schemeClr val="accent5">
                    <a:lumMod val="75000"/>
                  </a:schemeClr>
                </a:solidFill>
                <a:latin typeface="微软雅黑" pitchFamily="34" charset="-122"/>
                <a:ea typeface="微软雅黑" pitchFamily="34" charset="-122"/>
              </a:rPr>
              <a:t>。</a:t>
            </a: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49760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randombar(horizontal)">
                                      <p:cBhvr>
                                        <p:cTn id="27"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544764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会话（</a:t>
            </a:r>
            <a:r>
              <a:rPr lang="en-US" altLang="zh-CN" b="1" smtClean="0">
                <a:solidFill>
                  <a:schemeClr val="accent5">
                    <a:lumMod val="50000"/>
                  </a:schemeClr>
                </a:solidFill>
                <a:latin typeface="微软雅黑" pitchFamily="34" charset="-122"/>
                <a:ea typeface="微软雅黑" pitchFamily="34" charset="-122"/>
              </a:rPr>
              <a:t>Session</a:t>
            </a:r>
            <a:r>
              <a:rPr lang="zh-CN" altLang="en-US" b="1" smtClean="0">
                <a:solidFill>
                  <a:schemeClr val="accent5">
                    <a:lumMod val="50000"/>
                  </a:schemeClr>
                </a:solidFill>
                <a:latin typeface="微软雅黑" pitchFamily="34" charset="-122"/>
                <a:ea typeface="微软雅黑" pitchFamily="34" charset="-122"/>
              </a:rPr>
              <a:t>）和</a:t>
            </a:r>
            <a:r>
              <a:rPr lang="en-US" altLang="zh-CN" b="1" smtClean="0">
                <a:solidFill>
                  <a:schemeClr val="accent5">
                    <a:lumMod val="50000"/>
                  </a:schemeClr>
                </a:solidFill>
                <a:latin typeface="微软雅黑" pitchFamily="34" charset="-122"/>
                <a:ea typeface="微软雅黑" pitchFamily="34" charset="-122"/>
              </a:rPr>
              <a:t>Cookie—Cookie</a:t>
            </a:r>
            <a:r>
              <a:rPr lang="zh-CN" altLang="en-US" b="1" smtClean="0">
                <a:solidFill>
                  <a:schemeClr val="accent5">
                    <a:lumMod val="50000"/>
                  </a:schemeClr>
                </a:solidFill>
                <a:latin typeface="微软雅黑" pitchFamily="34" charset="-122"/>
                <a:ea typeface="微软雅黑" pitchFamily="34" charset="-122"/>
              </a:rPr>
              <a:t>属性结构</a:t>
            </a:r>
            <a:endParaRPr lang="zh-CN" altLang="en-US" b="1">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我们可以通过打开</a:t>
            </a:r>
            <a:r>
              <a:rPr lang="en-US" altLang="zh-CN" sz="1600" smtClean="0">
                <a:solidFill>
                  <a:schemeClr val="accent5">
                    <a:lumMod val="75000"/>
                  </a:schemeClr>
                </a:solidFill>
                <a:latin typeface="微软雅黑" pitchFamily="34" charset="-122"/>
                <a:ea typeface="微软雅黑" pitchFamily="34" charset="-122"/>
              </a:rPr>
              <a:t>Chrome</a:t>
            </a:r>
            <a:r>
              <a:rPr lang="zh-CN" altLang="en-US" sz="1600" smtClean="0">
                <a:solidFill>
                  <a:schemeClr val="accent5">
                    <a:lumMod val="75000"/>
                  </a:schemeClr>
                </a:solidFill>
                <a:latin typeface="微软雅黑" pitchFamily="34" charset="-122"/>
                <a:ea typeface="微软雅黑" pitchFamily="34" charset="-122"/>
              </a:rPr>
              <a:t>的开发者工具页面来查看网站的</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信息，下面以我们的教务系统为例，当登陆后浏览器保存的</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信息如下：</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注意：其中</a:t>
            </a:r>
            <a:r>
              <a:rPr lang="en-US" altLang="zh-CN" sz="1600" smtClean="0">
                <a:solidFill>
                  <a:schemeClr val="accent5">
                    <a:lumMod val="75000"/>
                  </a:schemeClr>
                </a:solidFill>
                <a:latin typeface="微软雅黑" pitchFamily="34" charset="-122"/>
                <a:ea typeface="微软雅黑" pitchFamily="34" charset="-122"/>
              </a:rPr>
              <a:t>HttpOnly</a:t>
            </a:r>
            <a:r>
              <a:rPr lang="zh-CN" altLang="en-US" sz="1600" smtClean="0">
                <a:solidFill>
                  <a:schemeClr val="accent5">
                    <a:lumMod val="75000"/>
                  </a:schemeClr>
                </a:solidFill>
                <a:latin typeface="微软雅黑" pitchFamily="34" charset="-122"/>
                <a:ea typeface="微软雅黑" pitchFamily="34" charset="-122"/>
              </a:rPr>
              <a:t>字段若是</a:t>
            </a:r>
            <a:r>
              <a:rPr lang="en-US" altLang="zh-CN" sz="1600" smtClean="0">
                <a:solidFill>
                  <a:schemeClr val="accent5">
                    <a:lumMod val="75000"/>
                  </a:schemeClr>
                </a:solidFill>
                <a:latin typeface="微软雅黑" pitchFamily="34" charset="-122"/>
                <a:ea typeface="微软雅黑" pitchFamily="34" charset="-122"/>
              </a:rPr>
              <a:t>True</a:t>
            </a:r>
            <a:r>
              <a:rPr lang="zh-CN" altLang="en-US" sz="1600" smtClean="0">
                <a:solidFill>
                  <a:schemeClr val="accent5">
                    <a:lumMod val="75000"/>
                  </a:schemeClr>
                </a:solidFill>
                <a:latin typeface="微软雅黑" pitchFamily="34" charset="-122"/>
                <a:ea typeface="微软雅黑" pitchFamily="34" charset="-122"/>
              </a:rPr>
              <a:t>，则不能使用</a:t>
            </a:r>
            <a:r>
              <a:rPr lang="en-US" altLang="zh-CN" sz="1600" smtClean="0">
                <a:solidFill>
                  <a:schemeClr val="accent5">
                    <a:lumMod val="75000"/>
                  </a:schemeClr>
                </a:solidFill>
                <a:latin typeface="微软雅黑" pitchFamily="34" charset="-122"/>
                <a:ea typeface="微软雅黑" pitchFamily="34" charset="-122"/>
              </a:rPr>
              <a:t>JS</a:t>
            </a:r>
            <a:r>
              <a:rPr lang="zh-CN" altLang="en-US" sz="1600" smtClean="0">
                <a:solidFill>
                  <a:schemeClr val="accent5">
                    <a:lumMod val="75000"/>
                  </a:schemeClr>
                </a:solidFill>
                <a:latin typeface="微软雅黑" pitchFamily="34" charset="-122"/>
                <a:ea typeface="微软雅黑" pitchFamily="34" charset="-122"/>
              </a:rPr>
              <a:t>中的</a:t>
            </a:r>
            <a:r>
              <a:rPr lang="en-US" altLang="zh-CN" sz="1600" smtClean="0">
                <a:solidFill>
                  <a:schemeClr val="accent5">
                    <a:lumMod val="75000"/>
                  </a:schemeClr>
                </a:solidFill>
                <a:latin typeface="微软雅黑" pitchFamily="34" charset="-122"/>
                <a:ea typeface="微软雅黑" pitchFamily="34" charset="-122"/>
              </a:rPr>
              <a:t>document.cookie</a:t>
            </a:r>
            <a:r>
              <a:rPr lang="zh-CN" altLang="en-US" sz="1600" smtClean="0">
                <a:solidFill>
                  <a:schemeClr val="accent5">
                    <a:lumMod val="75000"/>
                  </a:schemeClr>
                </a:solidFill>
                <a:latin typeface="微软雅黑" pitchFamily="34" charset="-122"/>
                <a:ea typeface="微软雅黑" pitchFamily="34" charset="-122"/>
              </a:rPr>
              <a:t>来访问。</a:t>
            </a: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8243" y="2306180"/>
            <a:ext cx="6027513" cy="34270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5424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6146"/>
                                        </p:tgtEl>
                                        <p:attrNameLst>
                                          <p:attrName>style.visibility</p:attrName>
                                        </p:attrNameLst>
                                      </p:cBhvr>
                                      <p:to>
                                        <p:strVal val="visible"/>
                                      </p:to>
                                    </p:set>
                                    <p:anim calcmode="lin" valueType="num">
                                      <p:cBhvr>
                                        <p:cTn id="17" dur="500" fill="hold"/>
                                        <p:tgtEl>
                                          <p:spTgt spid="6146"/>
                                        </p:tgtEl>
                                        <p:attrNameLst>
                                          <p:attrName>ppt_w</p:attrName>
                                        </p:attrNameLst>
                                      </p:cBhvr>
                                      <p:tavLst>
                                        <p:tav tm="0">
                                          <p:val>
                                            <p:fltVal val="0"/>
                                          </p:val>
                                        </p:tav>
                                        <p:tav tm="100000">
                                          <p:val>
                                            <p:strVal val="#ppt_w"/>
                                          </p:val>
                                        </p:tav>
                                      </p:tavLst>
                                    </p:anim>
                                    <p:anim calcmode="lin" valueType="num">
                                      <p:cBhvr>
                                        <p:cTn id="18" dur="500" fill="hold"/>
                                        <p:tgtEl>
                                          <p:spTgt spid="6146"/>
                                        </p:tgtEl>
                                        <p:attrNameLst>
                                          <p:attrName>ppt_h</p:attrName>
                                        </p:attrNameLst>
                                      </p:cBhvr>
                                      <p:tavLst>
                                        <p:tav tm="0">
                                          <p:val>
                                            <p:fltVal val="0"/>
                                          </p:val>
                                        </p:tav>
                                        <p:tav tm="100000">
                                          <p:val>
                                            <p:strVal val="#ppt_h"/>
                                          </p:val>
                                        </p:tav>
                                      </p:tavLst>
                                    </p:anim>
                                    <p:animEffect transition="in" filter="fade">
                                      <p:cBhvr>
                                        <p:cTn id="19" dur="500"/>
                                        <p:tgtEl>
                                          <p:spTgt spid="6146"/>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11">
                                            <p:txEl>
                                              <p:pRg st="12" end="12"/>
                                            </p:txEl>
                                          </p:spTgt>
                                        </p:tgtEl>
                                        <p:attrNameLst>
                                          <p:attrName>style.visibility</p:attrName>
                                        </p:attrNameLst>
                                      </p:cBhvr>
                                      <p:to>
                                        <p:strVal val="visible"/>
                                      </p:to>
                                    </p:set>
                                    <p:animEffect transition="in" filter="randombar(horizontal)">
                                      <p:cBhvr>
                                        <p:cTn id="24" dur="500"/>
                                        <p:tgtEl>
                                          <p:spTgt spid="11">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7544" y="908720"/>
            <a:ext cx="8208912" cy="3970318"/>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代理的基本原理</a:t>
            </a: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对于一些反爬虫措施较高的网站，使用爬虫的过程中会遇到</a:t>
            </a:r>
            <a:r>
              <a:rPr lang="en-US" altLang="zh-CN" sz="1600" smtClean="0">
                <a:solidFill>
                  <a:schemeClr val="accent5">
                    <a:lumMod val="75000"/>
                  </a:schemeClr>
                </a:solidFill>
                <a:latin typeface="微软雅黑" pitchFamily="34" charset="-122"/>
                <a:ea typeface="微软雅黑" pitchFamily="34" charset="-122"/>
              </a:rPr>
              <a:t>IP</a:t>
            </a:r>
            <a:r>
              <a:rPr lang="zh-CN" altLang="en-US" sz="1600" smtClean="0">
                <a:solidFill>
                  <a:schemeClr val="accent5">
                    <a:lumMod val="75000"/>
                  </a:schemeClr>
                </a:solidFill>
                <a:latin typeface="微软雅黑" pitchFamily="34" charset="-122"/>
                <a:ea typeface="微软雅黑" pitchFamily="34" charset="-122"/>
              </a:rPr>
              <a:t>被封的情况。之所以被封是因为单个</a:t>
            </a:r>
            <a:r>
              <a:rPr lang="en-US" altLang="zh-CN" sz="1600" smtClean="0">
                <a:solidFill>
                  <a:schemeClr val="accent5">
                    <a:lumMod val="75000"/>
                  </a:schemeClr>
                </a:solidFill>
                <a:latin typeface="微软雅黑" pitchFamily="34" charset="-122"/>
                <a:ea typeface="微软雅黑" pitchFamily="34" charset="-122"/>
              </a:rPr>
              <a:t>IP</a:t>
            </a:r>
            <a:r>
              <a:rPr lang="zh-CN" altLang="en-US" sz="1600" smtClean="0">
                <a:solidFill>
                  <a:schemeClr val="accent5">
                    <a:lumMod val="75000"/>
                  </a:schemeClr>
                </a:solidFill>
                <a:latin typeface="微软雅黑" pitchFamily="34" charset="-122"/>
                <a:ea typeface="微软雅黑" pitchFamily="34" charset="-122"/>
              </a:rPr>
              <a:t>的访问频率过高，而被网站服务器侦测到。对此的解决方案是，通过</a:t>
            </a:r>
            <a:r>
              <a:rPr lang="en-US" altLang="zh-CN" sz="1600" smtClean="0">
                <a:solidFill>
                  <a:schemeClr val="accent5">
                    <a:lumMod val="75000"/>
                  </a:schemeClr>
                </a:solidFill>
                <a:latin typeface="微软雅黑" pitchFamily="34" charset="-122"/>
                <a:ea typeface="微软雅黑" pitchFamily="34" charset="-122"/>
              </a:rPr>
              <a:t>IP</a:t>
            </a:r>
            <a:r>
              <a:rPr lang="zh-CN" altLang="en-US" sz="1600" smtClean="0">
                <a:solidFill>
                  <a:schemeClr val="accent5">
                    <a:lumMod val="75000"/>
                  </a:schemeClr>
                </a:solidFill>
                <a:latin typeface="微软雅黑" pitchFamily="34" charset="-122"/>
                <a:ea typeface="微软雅黑" pitchFamily="34" charset="-122"/>
              </a:rPr>
              <a:t>代理服务器来代理</a:t>
            </a:r>
            <a:r>
              <a:rPr lang="en-US" altLang="zh-CN" sz="1600" smtClean="0">
                <a:solidFill>
                  <a:schemeClr val="accent5">
                    <a:lumMod val="75000"/>
                  </a:schemeClr>
                </a:solidFill>
                <a:latin typeface="微软雅黑" pitchFamily="34" charset="-122"/>
                <a:ea typeface="微软雅黑" pitchFamily="34" charset="-122"/>
              </a:rPr>
              <a:t>IP</a:t>
            </a:r>
            <a:r>
              <a:rPr lang="zh-CN" altLang="en-US" sz="1600" smtClean="0">
                <a:solidFill>
                  <a:schemeClr val="accent5">
                    <a:lumMod val="75000"/>
                  </a:schemeClr>
                </a:solidFill>
                <a:latin typeface="微软雅黑" pitchFamily="34" charset="-122"/>
                <a:ea typeface="微软雅黑" pitchFamily="34" charset="-122"/>
              </a:rPr>
              <a:t>实现</a:t>
            </a:r>
            <a:r>
              <a:rPr lang="en-US" altLang="zh-CN" sz="1600" smtClean="0">
                <a:solidFill>
                  <a:schemeClr val="accent5">
                    <a:lumMod val="75000"/>
                  </a:schemeClr>
                </a:solidFill>
                <a:latin typeface="微软雅黑" pitchFamily="34" charset="-122"/>
                <a:ea typeface="微软雅黑" pitchFamily="34" charset="-122"/>
              </a:rPr>
              <a:t>IP</a:t>
            </a:r>
            <a:r>
              <a:rPr lang="zh-CN" altLang="en-US" sz="1600" smtClean="0">
                <a:solidFill>
                  <a:schemeClr val="accent5">
                    <a:lumMod val="75000"/>
                  </a:schemeClr>
                </a:solidFill>
                <a:latin typeface="微软雅黑" pitchFamily="34" charset="-122"/>
                <a:ea typeface="微软雅黑" pitchFamily="34" charset="-122"/>
              </a:rPr>
              <a:t>伪装。</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代理服务器（</a:t>
            </a:r>
            <a:r>
              <a:rPr lang="en-US" altLang="zh-CN" sz="1600" smtClean="0">
                <a:solidFill>
                  <a:schemeClr val="accent5">
                    <a:lumMod val="75000"/>
                  </a:schemeClr>
                </a:solidFill>
                <a:latin typeface="微软雅黑" pitchFamily="34" charset="-122"/>
                <a:ea typeface="微软雅黑" pitchFamily="34" charset="-122"/>
              </a:rPr>
              <a:t>Proxy Server</a:t>
            </a:r>
            <a:r>
              <a:rPr lang="zh-CN" altLang="en-US" sz="1600" smtClean="0">
                <a:solidFill>
                  <a:schemeClr val="accent5">
                    <a:lumMod val="75000"/>
                  </a:schemeClr>
                </a:solidFill>
                <a:latin typeface="微软雅黑" pitchFamily="34" charset="-122"/>
                <a:ea typeface="微软雅黑" pitchFamily="34" charset="-122"/>
              </a:rPr>
              <a:t>）是一个</a:t>
            </a:r>
            <a:r>
              <a:rPr lang="zh-CN" altLang="en-US" sz="1600">
                <a:solidFill>
                  <a:schemeClr val="accent5">
                    <a:lumMod val="75000"/>
                  </a:schemeClr>
                </a:solidFill>
                <a:latin typeface="微软雅黑" pitchFamily="34" charset="-122"/>
                <a:ea typeface="微软雅黑" pitchFamily="34" charset="-122"/>
              </a:rPr>
              <a:t>请求</a:t>
            </a:r>
            <a:r>
              <a:rPr lang="zh-CN" altLang="en-US" sz="1600" smtClean="0">
                <a:solidFill>
                  <a:schemeClr val="accent5">
                    <a:lumMod val="75000"/>
                  </a:schemeClr>
                </a:solidFill>
                <a:latin typeface="微软雅黑" pitchFamily="34" charset="-122"/>
                <a:ea typeface="微软雅黑" pitchFamily="34" charset="-122"/>
              </a:rPr>
              <a:t>访问的中间媒介，其功能就是代理网络用户去取得网络信息。一般的，</a:t>
            </a:r>
            <a:r>
              <a:rPr lang="en-US" altLang="zh-CN" sz="1600" smtClean="0">
                <a:solidFill>
                  <a:schemeClr val="accent5">
                    <a:lumMod val="75000"/>
                  </a:schemeClr>
                </a:solidFill>
                <a:latin typeface="微软雅黑" pitchFamily="34" charset="-122"/>
                <a:ea typeface="微软雅黑" pitchFamily="34" charset="-122"/>
              </a:rPr>
              <a:t>VPN</a:t>
            </a:r>
            <a:r>
              <a:rPr lang="zh-CN" altLang="en-US" sz="1600" smtClean="0">
                <a:solidFill>
                  <a:schemeClr val="accent5">
                    <a:lumMod val="75000"/>
                  </a:schemeClr>
                </a:solidFill>
                <a:latin typeface="微软雅黑" pitchFamily="34" charset="-122"/>
                <a:ea typeface="微软雅黑" pitchFamily="34" charset="-122"/>
              </a:rPr>
              <a:t>服务器就是一个代理服务器。因为某些原因我们无法搜索</a:t>
            </a:r>
            <a:r>
              <a:rPr lang="en-US" altLang="zh-CN" sz="1600" smtClean="0">
                <a:solidFill>
                  <a:schemeClr val="accent5">
                    <a:lumMod val="75000"/>
                  </a:schemeClr>
                </a:solidFill>
                <a:latin typeface="微软雅黑" pitchFamily="34" charset="-122"/>
                <a:ea typeface="微软雅黑" pitchFamily="34" charset="-122"/>
              </a:rPr>
              <a:t>Google</a:t>
            </a:r>
            <a:r>
              <a:rPr lang="zh-CN" altLang="en-US" sz="1600" smtClean="0">
                <a:solidFill>
                  <a:schemeClr val="accent5">
                    <a:lumMod val="75000"/>
                  </a:schemeClr>
                </a:solidFill>
                <a:latin typeface="微软雅黑" pitchFamily="34" charset="-122"/>
                <a:ea typeface="微软雅黑" pitchFamily="34" charset="-122"/>
              </a:rPr>
              <a:t>上的内容，但通过一台可以访问</a:t>
            </a:r>
            <a:r>
              <a:rPr lang="en-US" altLang="zh-CN" sz="1600" smtClean="0">
                <a:solidFill>
                  <a:schemeClr val="accent5">
                    <a:lumMod val="75000"/>
                  </a:schemeClr>
                </a:solidFill>
                <a:latin typeface="微软雅黑" pitchFamily="34" charset="-122"/>
                <a:ea typeface="微软雅黑" pitchFamily="34" charset="-122"/>
              </a:rPr>
              <a:t>Google</a:t>
            </a:r>
            <a:r>
              <a:rPr lang="zh-CN" altLang="en-US" sz="1600" smtClean="0">
                <a:solidFill>
                  <a:schemeClr val="accent5">
                    <a:lumMod val="75000"/>
                  </a:schemeClr>
                </a:solidFill>
                <a:latin typeface="微软雅黑" pitchFamily="34" charset="-122"/>
                <a:ea typeface="微软雅黑" pitchFamily="34" charset="-122"/>
              </a:rPr>
              <a:t>的中间代理服务器来代理我们的请求便可以做到。</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爬虫代理就是使用代理隐藏真实的</a:t>
            </a:r>
            <a:r>
              <a:rPr lang="en-US" altLang="zh-CN" sz="1600" smtClean="0">
                <a:solidFill>
                  <a:schemeClr val="accent5">
                    <a:lumMod val="75000"/>
                  </a:schemeClr>
                </a:solidFill>
                <a:latin typeface="微软雅黑" pitchFamily="34" charset="-122"/>
                <a:ea typeface="微软雅黑" pitchFamily="34" charset="-122"/>
              </a:rPr>
              <a:t>IP</a:t>
            </a:r>
            <a:r>
              <a:rPr lang="zh-CN" altLang="en-US" sz="1600" smtClean="0">
                <a:solidFill>
                  <a:schemeClr val="accent5">
                    <a:lumMod val="75000"/>
                  </a:schemeClr>
                </a:solidFill>
                <a:latin typeface="微软雅黑" pitchFamily="34" charset="-122"/>
                <a:ea typeface="微软雅黑" pitchFamily="34" charset="-122"/>
              </a:rPr>
              <a:t>，让服务器误以为是另一个不同的客户端在请求。这样在爬取过程中不断更换代理，就可轻易越过</a:t>
            </a:r>
            <a:r>
              <a:rPr lang="en-US" altLang="zh-CN" sz="1600" smtClean="0">
                <a:solidFill>
                  <a:schemeClr val="accent5">
                    <a:lumMod val="75000"/>
                  </a:schemeClr>
                </a:solidFill>
                <a:latin typeface="微软雅黑" pitchFamily="34" charset="-122"/>
                <a:ea typeface="微软雅黑" pitchFamily="34" charset="-122"/>
              </a:rPr>
              <a:t>IP</a:t>
            </a:r>
            <a:r>
              <a:rPr lang="zh-CN" altLang="en-US" sz="1600" smtClean="0">
                <a:solidFill>
                  <a:schemeClr val="accent5">
                    <a:lumMod val="75000"/>
                  </a:schemeClr>
                </a:solidFill>
                <a:latin typeface="微软雅黑" pitchFamily="34" charset="-122"/>
                <a:ea typeface="微软雅黑" pitchFamily="34" charset="-122"/>
              </a:rPr>
              <a:t>限制的反爬措施。</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910236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第三课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492990"/>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请求相关</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库介绍</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库的使用</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requests</a:t>
            </a:r>
            <a:r>
              <a:rPr lang="zh-CN" altLang="en-US" sz="1600" smtClean="0">
                <a:solidFill>
                  <a:schemeClr val="accent5">
                    <a:lumMod val="75000"/>
                  </a:schemeClr>
                </a:solidFill>
                <a:latin typeface="微软雅黑" pitchFamily="34" charset="-122"/>
                <a:ea typeface="微软雅黑" pitchFamily="34" charset="-122"/>
              </a:rPr>
              <a:t>库的使用</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正则表达式介绍</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猫眼电影排行信息抓取实战</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854695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447645"/>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HTTP</a:t>
            </a:r>
            <a:r>
              <a:rPr lang="zh-CN" altLang="en-US" b="1">
                <a:solidFill>
                  <a:schemeClr val="accent5">
                    <a:lumMod val="50000"/>
                  </a:schemeClr>
                </a:solidFill>
                <a:latin typeface="微软雅黑" pitchFamily="34" charset="-122"/>
                <a:ea typeface="微软雅黑" pitchFamily="34" charset="-122"/>
              </a:rPr>
              <a:t>请求相关</a:t>
            </a:r>
            <a:r>
              <a:rPr lang="en-US" altLang="zh-CN" b="1">
                <a:solidFill>
                  <a:schemeClr val="accent5">
                    <a:lumMod val="50000"/>
                  </a:schemeClr>
                </a:solidFill>
                <a:latin typeface="微软雅黑" pitchFamily="34" charset="-122"/>
                <a:ea typeface="微软雅黑" pitchFamily="34" charset="-122"/>
              </a:rPr>
              <a:t>Python</a:t>
            </a:r>
            <a:r>
              <a:rPr lang="zh-CN" altLang="en-US" b="1">
                <a:solidFill>
                  <a:schemeClr val="accent5">
                    <a:lumMod val="50000"/>
                  </a:schemeClr>
                </a:solidFill>
                <a:latin typeface="微软雅黑" pitchFamily="34" charset="-122"/>
                <a:ea typeface="微软雅黑" pitchFamily="34" charset="-122"/>
              </a:rPr>
              <a:t>库介绍</a:t>
            </a:r>
            <a:endParaRPr lang="zh-CN" altLang="en-US" b="1" smtClean="0">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前面已经了解</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请求的过程，也学习到</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请求是基于</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协议。而</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协议是基于</a:t>
            </a:r>
            <a:r>
              <a:rPr lang="en-US" altLang="zh-CN" sz="1600" smtClean="0">
                <a:solidFill>
                  <a:schemeClr val="accent5">
                    <a:lumMod val="75000"/>
                  </a:schemeClr>
                </a:solidFill>
                <a:latin typeface="微软雅黑" pitchFamily="34" charset="-122"/>
                <a:ea typeface="微软雅黑" pitchFamily="34" charset="-122"/>
              </a:rPr>
              <a:t>TCP/IP</a:t>
            </a:r>
            <a:r>
              <a:rPr lang="zh-CN" altLang="en-US" sz="1600" smtClean="0">
                <a:solidFill>
                  <a:schemeClr val="accent5">
                    <a:lumMod val="75000"/>
                  </a:schemeClr>
                </a:solidFill>
                <a:latin typeface="微软雅黑" pitchFamily="34" charset="-122"/>
                <a:ea typeface="微软雅黑" pitchFamily="34" charset="-122"/>
              </a:rPr>
              <a:t>技术，是不是只有等我们</a:t>
            </a:r>
            <a:r>
              <a:rPr lang="zh-CN" altLang="en-US" sz="1600">
                <a:solidFill>
                  <a:schemeClr val="accent5">
                    <a:lumMod val="75000"/>
                  </a:schemeClr>
                </a:solidFill>
                <a:latin typeface="微软雅黑" pitchFamily="34" charset="-122"/>
                <a:ea typeface="微软雅黑" pitchFamily="34" charset="-122"/>
              </a:rPr>
              <a:t>熟悉并掌握</a:t>
            </a:r>
            <a:r>
              <a:rPr lang="en-US" altLang="zh-CN" sz="1600" smtClean="0">
                <a:solidFill>
                  <a:schemeClr val="accent5">
                    <a:lumMod val="75000"/>
                  </a:schemeClr>
                </a:solidFill>
                <a:latin typeface="微软雅黑" pitchFamily="34" charset="-122"/>
                <a:ea typeface="微软雅黑" pitchFamily="34" charset="-122"/>
              </a:rPr>
              <a:t>TCP/IP</a:t>
            </a:r>
            <a:r>
              <a:rPr lang="zh-CN" altLang="en-US" sz="1600" smtClean="0">
                <a:solidFill>
                  <a:schemeClr val="accent5">
                    <a:lumMod val="75000"/>
                  </a:schemeClr>
                </a:solidFill>
                <a:latin typeface="微软雅黑" pitchFamily="34" charset="-122"/>
                <a:ea typeface="微软雅黑" pitchFamily="34" charset="-122"/>
              </a:rPr>
              <a:t>技术才能展开自动化的网页请求工作呢？</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答案是否定的。</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提供了许多功能齐全的类库可以帮我们实现这些工作，诸如</a:t>
            </a: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requests</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httplib2</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treq</a:t>
            </a:r>
            <a:r>
              <a:rPr lang="zh-CN" altLang="en-US" sz="1600" smtClean="0">
                <a:solidFill>
                  <a:schemeClr val="accent5">
                    <a:lumMod val="75000"/>
                  </a:schemeClr>
                </a:solidFill>
                <a:latin typeface="微软雅黑" pitchFamily="34" charset="-122"/>
                <a:ea typeface="微软雅黑" pitchFamily="34" charset="-122"/>
              </a:rPr>
              <a:t>等。我们只需关心请求的链接是什么、需要传哪些参数以及如何设置请求头部就可以，至于底层的通信与传输已经被封装起来。</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8" name="Picture 4" descr="C:\Users\Vector\Desktop\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1319" y="2564904"/>
            <a:ext cx="2030106" cy="25600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2976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028"/>
                                        </p:tgtEl>
                                        <p:attrNameLst>
                                          <p:attrName>style.visibility</p:attrName>
                                        </p:attrNameLst>
                                      </p:cBhvr>
                                      <p:to>
                                        <p:strVal val="visible"/>
                                      </p:to>
                                    </p:set>
                                    <p:anim calcmode="lin" valueType="num">
                                      <p:cBhvr>
                                        <p:cTn id="17" dur="500" fill="hold"/>
                                        <p:tgtEl>
                                          <p:spTgt spid="1028"/>
                                        </p:tgtEl>
                                        <p:attrNameLst>
                                          <p:attrName>ppt_w</p:attrName>
                                        </p:attrNameLst>
                                      </p:cBhvr>
                                      <p:tavLst>
                                        <p:tav tm="0">
                                          <p:val>
                                            <p:fltVal val="0"/>
                                          </p:val>
                                        </p:tav>
                                        <p:tav tm="100000">
                                          <p:val>
                                            <p:strVal val="#ppt_w"/>
                                          </p:val>
                                        </p:tav>
                                      </p:tavLst>
                                    </p:anim>
                                    <p:anim calcmode="lin" valueType="num">
                                      <p:cBhvr>
                                        <p:cTn id="18" dur="500" fill="hold"/>
                                        <p:tgtEl>
                                          <p:spTgt spid="1028"/>
                                        </p:tgtEl>
                                        <p:attrNameLst>
                                          <p:attrName>ppt_h</p:attrName>
                                        </p:attrNameLst>
                                      </p:cBhvr>
                                      <p:tavLst>
                                        <p:tav tm="0">
                                          <p:val>
                                            <p:fltVal val="0"/>
                                          </p:val>
                                        </p:tav>
                                        <p:tav tm="100000">
                                          <p:val>
                                            <p:strVal val="#ppt_h"/>
                                          </p:val>
                                        </p:tav>
                                      </p:tavLst>
                                    </p:anim>
                                    <p:animEffect transition="in" filter="fade">
                                      <p:cBhvr>
                                        <p:cTn id="19" dur="500"/>
                                        <p:tgtEl>
                                          <p:spTgt spid="1028"/>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11">
                                            <p:txEl>
                                              <p:pRg st="9" end="9"/>
                                            </p:txEl>
                                          </p:spTgt>
                                        </p:tgtEl>
                                        <p:attrNameLst>
                                          <p:attrName>style.visibility</p:attrName>
                                        </p:attrNameLst>
                                      </p:cBhvr>
                                      <p:to>
                                        <p:strVal val="visible"/>
                                      </p:to>
                                    </p:set>
                                    <p:animEffect transition="in" filter="randombar(horizontal)">
                                      <p:cBhvr>
                                        <p:cTn id="24" dur="500"/>
                                        <p:tgtEl>
                                          <p:spTgt spid="1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3231654"/>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urllib</a:t>
            </a:r>
            <a:r>
              <a:rPr lang="zh-CN" altLang="en-US" b="1">
                <a:solidFill>
                  <a:schemeClr val="accent5">
                    <a:lumMod val="50000"/>
                  </a:schemeClr>
                </a:solidFill>
                <a:latin typeface="微软雅黑" pitchFamily="34" charset="-122"/>
                <a:ea typeface="微软雅黑" pitchFamily="34" charset="-122"/>
              </a:rPr>
              <a:t>库的使用</a:t>
            </a:r>
            <a:endParaRPr lang="zh-CN" altLang="en-US" b="1" smtClean="0">
              <a:solidFill>
                <a:schemeClr val="accent5">
                  <a:lumMod val="50000"/>
                </a:schemeClr>
              </a:solidFill>
              <a:latin typeface="微软雅黑" pitchFamily="34" charset="-122"/>
              <a:ea typeface="微软雅黑" pitchFamily="34" charset="-122"/>
            </a:endParaRP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是</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内置的</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请求库，它包含下列</a:t>
            </a:r>
            <a:r>
              <a:rPr lang="en-US" altLang="zh-CN" sz="1600" smtClean="0">
                <a:solidFill>
                  <a:schemeClr val="accent5">
                    <a:lumMod val="75000"/>
                  </a:schemeClr>
                </a:solidFill>
                <a:latin typeface="微软雅黑" pitchFamily="34" charset="-122"/>
                <a:ea typeface="微软雅黑" pitchFamily="34" charset="-122"/>
              </a:rPr>
              <a:t>4</a:t>
            </a:r>
            <a:r>
              <a:rPr lang="zh-CN" altLang="en-US" sz="1600" smtClean="0">
                <a:solidFill>
                  <a:schemeClr val="accent5">
                    <a:lumMod val="75000"/>
                  </a:schemeClr>
                </a:solidFill>
                <a:latin typeface="微软雅黑" pitchFamily="34" charset="-122"/>
                <a:ea typeface="微软雅黑" pitchFamily="34" charset="-122"/>
              </a:rPr>
              <a:t>个模块：</a:t>
            </a:r>
            <a:endParaRPr lang="en-US" altLang="zh-CN" sz="1600" smtClean="0">
              <a:solidFill>
                <a:schemeClr val="accent5">
                  <a:lumMod val="75000"/>
                </a:schemeClr>
              </a:solidFill>
              <a:latin typeface="微软雅黑" pitchFamily="34" charset="-122"/>
              <a:ea typeface="微软雅黑" pitchFamily="34" charset="-122"/>
            </a:endParaRPr>
          </a:p>
          <a:p>
            <a:pPr marL="685800" indent="-342900" latinLnBrk="0">
              <a:lnSpc>
                <a:spcPct val="150000"/>
              </a:lnSpc>
              <a:buAutoNum type="arabicPeriod"/>
            </a:pPr>
            <a:r>
              <a:rPr lang="en-US" altLang="zh-CN" sz="1600" b="1" smtClean="0">
                <a:solidFill>
                  <a:schemeClr val="accent5">
                    <a:lumMod val="75000"/>
                  </a:schemeClr>
                </a:solidFill>
                <a:latin typeface="微软雅黑" pitchFamily="34" charset="-122"/>
                <a:ea typeface="微软雅黑" pitchFamily="34" charset="-122"/>
              </a:rPr>
              <a:t>request</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请求模块，用来模拟</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请求的发送。</a:t>
            </a:r>
            <a:endParaRPr lang="en-US" altLang="zh-CN" sz="1600" smtClean="0">
              <a:solidFill>
                <a:schemeClr val="accent5">
                  <a:lumMod val="75000"/>
                </a:schemeClr>
              </a:solidFill>
              <a:latin typeface="微软雅黑" pitchFamily="34" charset="-122"/>
              <a:ea typeface="微软雅黑" pitchFamily="34" charset="-122"/>
            </a:endParaRPr>
          </a:p>
          <a:p>
            <a:pPr marL="685800" indent="-342900" latinLnBrk="0">
              <a:lnSpc>
                <a:spcPct val="150000"/>
              </a:lnSpc>
              <a:buAutoNum type="arabicPeriod"/>
            </a:pPr>
            <a:r>
              <a:rPr lang="en-US" altLang="zh-CN" sz="1600" b="1" smtClean="0">
                <a:solidFill>
                  <a:schemeClr val="accent5">
                    <a:lumMod val="75000"/>
                  </a:schemeClr>
                </a:solidFill>
                <a:latin typeface="微软雅黑" pitchFamily="34" charset="-122"/>
                <a:ea typeface="微软雅黑" pitchFamily="34" charset="-122"/>
              </a:rPr>
              <a:t>error</a:t>
            </a:r>
            <a:r>
              <a:rPr lang="zh-CN" altLang="en-US" sz="1600" smtClean="0">
                <a:solidFill>
                  <a:schemeClr val="accent5">
                    <a:lumMod val="75000"/>
                  </a:schemeClr>
                </a:solidFill>
                <a:latin typeface="微软雅黑" pitchFamily="34" charset="-122"/>
                <a:ea typeface="微软雅黑" pitchFamily="34" charset="-122"/>
              </a:rPr>
              <a:t>：异常处理模块，用于捕获出现的请求错误，然后进行重试或其他操作以保证程序不会意外终止。</a:t>
            </a:r>
            <a:endParaRPr lang="en-US" altLang="zh-CN" sz="1600" smtClean="0">
              <a:solidFill>
                <a:schemeClr val="accent5">
                  <a:lumMod val="75000"/>
                </a:schemeClr>
              </a:solidFill>
              <a:latin typeface="微软雅黑" pitchFamily="34" charset="-122"/>
              <a:ea typeface="微软雅黑" pitchFamily="34" charset="-122"/>
            </a:endParaRPr>
          </a:p>
          <a:p>
            <a:pPr marL="685800" indent="-342900" latinLnBrk="0">
              <a:lnSpc>
                <a:spcPct val="150000"/>
              </a:lnSpc>
              <a:buAutoNum type="arabicPeriod"/>
            </a:pPr>
            <a:r>
              <a:rPr lang="en-US" altLang="zh-CN" sz="1600" b="1" smtClean="0">
                <a:solidFill>
                  <a:schemeClr val="accent5">
                    <a:lumMod val="75000"/>
                  </a:schemeClr>
                </a:solidFill>
                <a:latin typeface="微软雅黑" pitchFamily="34" charset="-122"/>
                <a:ea typeface="微软雅黑" pitchFamily="34" charset="-122"/>
              </a:rPr>
              <a:t>parse</a:t>
            </a:r>
            <a:r>
              <a:rPr lang="zh-CN" altLang="en-US" sz="1600" smtClean="0">
                <a:solidFill>
                  <a:schemeClr val="accent5">
                    <a:lumMod val="75000"/>
                  </a:schemeClr>
                </a:solidFill>
                <a:latin typeface="微软雅黑" pitchFamily="34" charset="-122"/>
                <a:ea typeface="微软雅黑" pitchFamily="34" charset="-122"/>
              </a:rPr>
              <a:t>：解析工具模块，提供</a:t>
            </a:r>
            <a:r>
              <a:rPr lang="en-US" altLang="zh-CN" sz="1600" smtClean="0">
                <a:solidFill>
                  <a:schemeClr val="accent5">
                    <a:lumMod val="75000"/>
                  </a:schemeClr>
                </a:solidFill>
                <a:latin typeface="微软雅黑" pitchFamily="34" charset="-122"/>
                <a:ea typeface="微软雅黑" pitchFamily="34" charset="-122"/>
              </a:rPr>
              <a:t>URL</a:t>
            </a:r>
            <a:r>
              <a:rPr lang="zh-CN" altLang="en-US" sz="1600" smtClean="0">
                <a:solidFill>
                  <a:schemeClr val="accent5">
                    <a:lumMod val="75000"/>
                  </a:schemeClr>
                </a:solidFill>
                <a:latin typeface="微软雅黑" pitchFamily="34" charset="-122"/>
                <a:ea typeface="微软雅黑" pitchFamily="34" charset="-122"/>
              </a:rPr>
              <a:t>相关的处理方法，如拆分、解析、合并。</a:t>
            </a:r>
            <a:endParaRPr lang="en-US" altLang="zh-CN" sz="1600" smtClean="0">
              <a:solidFill>
                <a:schemeClr val="accent5">
                  <a:lumMod val="75000"/>
                </a:schemeClr>
              </a:solidFill>
              <a:latin typeface="微软雅黑" pitchFamily="34" charset="-122"/>
              <a:ea typeface="微软雅黑" pitchFamily="34" charset="-122"/>
            </a:endParaRPr>
          </a:p>
          <a:p>
            <a:pPr marL="685800" indent="-342900" latinLnBrk="0">
              <a:lnSpc>
                <a:spcPct val="150000"/>
              </a:lnSpc>
              <a:buAutoNum type="arabicPeriod"/>
            </a:pPr>
            <a:r>
              <a:rPr lang="en-US" altLang="zh-CN" sz="1600" b="1" smtClean="0">
                <a:solidFill>
                  <a:schemeClr val="accent5">
                    <a:lumMod val="75000"/>
                  </a:schemeClr>
                </a:solidFill>
                <a:latin typeface="微软雅黑" pitchFamily="34" charset="-122"/>
                <a:ea typeface="微软雅黑" pitchFamily="34" charset="-122"/>
              </a:rPr>
              <a:t>robotparser</a:t>
            </a:r>
            <a:r>
              <a:rPr lang="zh-CN" altLang="en-US" sz="1600" smtClean="0">
                <a:solidFill>
                  <a:schemeClr val="accent5">
                    <a:lumMod val="75000"/>
                  </a:schemeClr>
                </a:solidFill>
                <a:latin typeface="微软雅黑" pitchFamily="34" charset="-122"/>
                <a:ea typeface="微软雅黑" pitchFamily="34" charset="-122"/>
              </a:rPr>
              <a:t>：爬虫协议解析模块，用来识别网站的</a:t>
            </a:r>
            <a:r>
              <a:rPr lang="en-US" altLang="zh-CN" sz="1600" smtClean="0">
                <a:solidFill>
                  <a:schemeClr val="accent5">
                    <a:lumMod val="75000"/>
                  </a:schemeClr>
                </a:solidFill>
                <a:latin typeface="微软雅黑" pitchFamily="34" charset="-122"/>
                <a:ea typeface="微软雅黑" pitchFamily="34" charset="-122"/>
              </a:rPr>
              <a:t>robots.txt</a:t>
            </a:r>
            <a:r>
              <a:rPr lang="zh-CN" altLang="en-US" sz="1600" smtClean="0">
                <a:solidFill>
                  <a:schemeClr val="accent5">
                    <a:lumMod val="75000"/>
                  </a:schemeClr>
                </a:solidFill>
                <a:latin typeface="微软雅黑" pitchFamily="34" charset="-122"/>
                <a:ea typeface="微软雅黑" pitchFamily="34" charset="-122"/>
              </a:rPr>
              <a:t>文件，判断页面是否允许爬虫访问。</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517839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randombar(horizontal)">
                                      <p:cBhvr>
                                        <p:cTn id="27" dur="500"/>
                                        <p:tgtEl>
                                          <p:spTgt spid="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11">
                                            <p:txEl>
                                              <p:pRg st="5" end="5"/>
                                            </p:txEl>
                                          </p:spTgt>
                                        </p:tgtEl>
                                        <p:attrNameLst>
                                          <p:attrName>style.visibility</p:attrName>
                                        </p:attrNameLst>
                                      </p:cBhvr>
                                      <p:to>
                                        <p:strVal val="visible"/>
                                      </p:to>
                                    </p:set>
                                    <p:animEffect transition="in" filter="randombar(horizontal)">
                                      <p:cBhvr>
                                        <p:cTn id="32" dur="500"/>
                                        <p:tgtEl>
                                          <p:spTgt spid="1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4339650"/>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urllib</a:t>
            </a:r>
            <a:r>
              <a:rPr lang="zh-CN" altLang="en-US" b="1">
                <a:solidFill>
                  <a:schemeClr val="accent5">
                    <a:lumMod val="50000"/>
                  </a:schemeClr>
                </a:solidFill>
                <a:latin typeface="微软雅黑" pitchFamily="34" charset="-122"/>
                <a:ea typeface="微软雅黑" pitchFamily="34" charset="-122"/>
              </a:rPr>
              <a:t>库的</a:t>
            </a: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发送请求</a:t>
            </a:r>
            <a:endParaRPr lang="zh-CN" altLang="en-US" b="1" smtClean="0">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b="1" smtClean="0">
                <a:solidFill>
                  <a:schemeClr val="accent5">
                    <a:lumMod val="75000"/>
                  </a:schemeClr>
                </a:solidFill>
                <a:latin typeface="微软雅黑" pitchFamily="34" charset="-122"/>
                <a:ea typeface="微软雅黑" pitchFamily="34" charset="-122"/>
              </a:rPr>
              <a:t>例 </a:t>
            </a:r>
            <a:r>
              <a:rPr lang="en-US" altLang="zh-CN" sz="1600" b="1" smtClean="0">
                <a:solidFill>
                  <a:schemeClr val="accent5">
                    <a:lumMod val="75000"/>
                  </a:schemeClr>
                </a:solidFill>
                <a:latin typeface="微软雅黑" pitchFamily="34" charset="-122"/>
                <a:ea typeface="微软雅黑" pitchFamily="34" charset="-122"/>
              </a:rPr>
              <a:t>1</a:t>
            </a:r>
            <a:r>
              <a:rPr lang="zh-CN" altLang="en-US" sz="1600" smtClean="0">
                <a:solidFill>
                  <a:schemeClr val="accent5">
                    <a:lumMod val="75000"/>
                  </a:schemeClr>
                </a:solidFill>
                <a:latin typeface="微软雅黑" pitchFamily="34" charset="-122"/>
                <a:ea typeface="微软雅黑" pitchFamily="34" charset="-122"/>
              </a:rPr>
              <a:t> 以</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官网为例，使用</a:t>
            </a: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类库将首页页面抓取过来。</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这里简单演示了</a:t>
            </a: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类库的</a:t>
            </a:r>
            <a:r>
              <a:rPr lang="en-US" altLang="zh-CN" sz="1600" smtClean="0">
                <a:solidFill>
                  <a:schemeClr val="accent5">
                    <a:lumMod val="75000"/>
                  </a:schemeClr>
                </a:solidFill>
                <a:latin typeface="微软雅黑" pitchFamily="34" charset="-122"/>
                <a:ea typeface="微软雅黑" pitchFamily="34" charset="-122"/>
              </a:rPr>
              <a:t>get</a:t>
            </a:r>
            <a:r>
              <a:rPr lang="zh-CN" altLang="en-US" sz="1600" smtClean="0">
                <a:solidFill>
                  <a:schemeClr val="accent5">
                    <a:lumMod val="75000"/>
                  </a:schemeClr>
                </a:solidFill>
                <a:latin typeface="微软雅黑" pitchFamily="34" charset="-122"/>
                <a:ea typeface="微软雅黑" pitchFamily="34" charset="-122"/>
              </a:rPr>
              <a:t>方法（默认情况）。</a:t>
            </a:r>
            <a:r>
              <a:rPr lang="en-US" altLang="zh-CN" sz="1600" smtClean="0">
                <a:solidFill>
                  <a:schemeClr val="accent5">
                    <a:lumMod val="75000"/>
                  </a:schemeClr>
                </a:solidFill>
                <a:latin typeface="微软雅黑" pitchFamily="34" charset="-122"/>
                <a:ea typeface="微软雅黑" pitchFamily="34" charset="-122"/>
              </a:rPr>
              <a:t>`urlopen`</a:t>
            </a:r>
            <a:r>
              <a:rPr lang="zh-CN" altLang="en-US" sz="1600" smtClean="0">
                <a:solidFill>
                  <a:schemeClr val="accent5">
                    <a:lumMod val="75000"/>
                  </a:schemeClr>
                </a:solidFill>
                <a:latin typeface="微软雅黑" pitchFamily="34" charset="-122"/>
                <a:ea typeface="微软雅黑" pitchFamily="34" charset="-122"/>
              </a:rPr>
              <a:t>函数返回的是一个</a:t>
            </a:r>
            <a:r>
              <a:rPr lang="en-US" altLang="zh-CN" sz="1600" smtClean="0">
                <a:solidFill>
                  <a:schemeClr val="accent5">
                    <a:lumMod val="75000"/>
                  </a:schemeClr>
                </a:solidFill>
                <a:latin typeface="微软雅黑" pitchFamily="34" charset="-122"/>
                <a:ea typeface="微软雅黑" pitchFamily="34" charset="-122"/>
              </a:rPr>
              <a:t>HTTPResponse</a:t>
            </a:r>
            <a:r>
              <a:rPr lang="zh-CN" altLang="en-US" sz="1600" smtClean="0">
                <a:solidFill>
                  <a:schemeClr val="accent5">
                    <a:lumMod val="75000"/>
                  </a:schemeClr>
                </a:solidFill>
                <a:latin typeface="微软雅黑" pitchFamily="34" charset="-122"/>
                <a:ea typeface="微软雅黑" pitchFamily="34" charset="-122"/>
              </a:rPr>
              <a:t>对象，通过</a:t>
            </a:r>
            <a:r>
              <a:rPr lang="en-US" altLang="zh-CN" sz="1600">
                <a:solidFill>
                  <a:schemeClr val="accent5">
                    <a:lumMod val="75000"/>
                  </a:schemeClr>
                </a:solidFill>
                <a:latin typeface="微软雅黑" pitchFamily="34" charset="-122"/>
                <a:ea typeface="微软雅黑" pitchFamily="34" charset="-122"/>
              </a:rPr>
              <a:t>HTTPResponse</a:t>
            </a:r>
            <a:r>
              <a:rPr lang="zh-CN" altLang="en-US" sz="1600">
                <a:solidFill>
                  <a:schemeClr val="accent5">
                    <a:lumMod val="75000"/>
                  </a:schemeClr>
                </a:solidFill>
                <a:latin typeface="微软雅黑" pitchFamily="34" charset="-122"/>
                <a:ea typeface="微软雅黑" pitchFamily="34" charset="-122"/>
              </a:rPr>
              <a:t>对象</a:t>
            </a:r>
            <a:r>
              <a:rPr lang="zh-CN" altLang="en-US" sz="1600" smtClean="0">
                <a:solidFill>
                  <a:schemeClr val="accent5">
                    <a:lumMod val="75000"/>
                  </a:schemeClr>
                </a:solidFill>
                <a:latin typeface="微软雅黑" pitchFamily="34" charset="-122"/>
                <a:ea typeface="微软雅黑" pitchFamily="34" charset="-122"/>
              </a:rPr>
              <a:t>可以获取返回的</a:t>
            </a:r>
            <a:r>
              <a:rPr lang="en-US" altLang="zh-CN" sz="1600" smtClean="0">
                <a:solidFill>
                  <a:schemeClr val="accent5">
                    <a:lumMod val="75000"/>
                  </a:schemeClr>
                </a:solidFill>
                <a:latin typeface="微软雅黑" pitchFamily="34" charset="-122"/>
                <a:ea typeface="微软雅黑" pitchFamily="34" charset="-122"/>
              </a:rPr>
              <a:t>Body</a:t>
            </a:r>
            <a:r>
              <a:rPr lang="zh-CN" altLang="en-US" sz="1600" smtClean="0">
                <a:solidFill>
                  <a:schemeClr val="accent5">
                    <a:lumMod val="75000"/>
                  </a:schemeClr>
                </a:solidFill>
                <a:latin typeface="微软雅黑" pitchFamily="34" charset="-122"/>
                <a:ea typeface="微软雅黑" pitchFamily="34" charset="-122"/>
              </a:rPr>
              <a:t>部分、状态码、返回头部等信息。</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5301" y="2026940"/>
            <a:ext cx="4013398" cy="18224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67134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052"/>
                                        </p:tgtEl>
                                        <p:attrNameLst>
                                          <p:attrName>style.visibility</p:attrName>
                                        </p:attrNameLst>
                                      </p:cBhvr>
                                      <p:to>
                                        <p:strVal val="visible"/>
                                      </p:to>
                                    </p:set>
                                    <p:anim calcmode="lin" valueType="num">
                                      <p:cBhvr>
                                        <p:cTn id="17" dur="500" fill="hold"/>
                                        <p:tgtEl>
                                          <p:spTgt spid="2052"/>
                                        </p:tgtEl>
                                        <p:attrNameLst>
                                          <p:attrName>ppt_w</p:attrName>
                                        </p:attrNameLst>
                                      </p:cBhvr>
                                      <p:tavLst>
                                        <p:tav tm="0">
                                          <p:val>
                                            <p:fltVal val="0"/>
                                          </p:val>
                                        </p:tav>
                                        <p:tav tm="100000">
                                          <p:val>
                                            <p:strVal val="#ppt_w"/>
                                          </p:val>
                                        </p:tav>
                                      </p:tavLst>
                                    </p:anim>
                                    <p:anim calcmode="lin" valueType="num">
                                      <p:cBhvr>
                                        <p:cTn id="18" dur="500" fill="hold"/>
                                        <p:tgtEl>
                                          <p:spTgt spid="2052"/>
                                        </p:tgtEl>
                                        <p:attrNameLst>
                                          <p:attrName>ppt_h</p:attrName>
                                        </p:attrNameLst>
                                      </p:cBhvr>
                                      <p:tavLst>
                                        <p:tav tm="0">
                                          <p:val>
                                            <p:fltVal val="0"/>
                                          </p:val>
                                        </p:tav>
                                        <p:tav tm="100000">
                                          <p:val>
                                            <p:strVal val="#ppt_h"/>
                                          </p:val>
                                        </p:tav>
                                      </p:tavLst>
                                    </p:anim>
                                    <p:animEffect transition="in" filter="fade">
                                      <p:cBhvr>
                                        <p:cTn id="19" dur="500"/>
                                        <p:tgtEl>
                                          <p:spTgt spid="2052"/>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11">
                                            <p:txEl>
                                              <p:pRg st="8" end="8"/>
                                            </p:txEl>
                                          </p:spTgt>
                                        </p:tgtEl>
                                        <p:attrNameLst>
                                          <p:attrName>style.visibility</p:attrName>
                                        </p:attrNameLst>
                                      </p:cBhvr>
                                      <p:to>
                                        <p:strVal val="visible"/>
                                      </p:to>
                                    </p:set>
                                    <p:animEffect transition="in" filter="randombar(horizontal)">
                                      <p:cBhvr>
                                        <p:cTn id="24" dur="500"/>
                                        <p:tgtEl>
                                          <p:spTgt spid="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9764" y="1389422"/>
            <a:ext cx="5644473" cy="40791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2059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07831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urllib</a:t>
            </a:r>
            <a:r>
              <a:rPr lang="zh-CN" altLang="en-US" b="1">
                <a:solidFill>
                  <a:schemeClr val="accent5">
                    <a:lumMod val="50000"/>
                  </a:schemeClr>
                </a:solidFill>
                <a:latin typeface="微软雅黑" pitchFamily="34" charset="-122"/>
                <a:ea typeface="微软雅黑" pitchFamily="34" charset="-122"/>
              </a:rPr>
              <a:t>库的</a:t>
            </a: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发送</a:t>
            </a:r>
            <a:r>
              <a:rPr lang="zh-CN" altLang="en-US" b="1" smtClean="0">
                <a:solidFill>
                  <a:schemeClr val="accent5">
                    <a:lumMod val="50000"/>
                  </a:schemeClr>
                </a:solidFill>
                <a:latin typeface="微软雅黑" pitchFamily="34" charset="-122"/>
                <a:ea typeface="微软雅黑" pitchFamily="34" charset="-122"/>
              </a:rPr>
              <a:t>请求</a:t>
            </a:r>
            <a:r>
              <a:rPr lang="en-US" altLang="zh-CN" b="1">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续</a:t>
            </a:r>
          </a:p>
          <a:p>
            <a:pPr indent="342900" latinLnBrk="0">
              <a:lnSpc>
                <a:spcPct val="150000"/>
              </a:lnSpc>
            </a:pPr>
            <a:r>
              <a:rPr lang="zh-CN" altLang="en-US" sz="1600" b="1" smtClean="0">
                <a:solidFill>
                  <a:schemeClr val="accent5">
                    <a:lumMod val="75000"/>
                  </a:schemeClr>
                </a:solidFill>
                <a:latin typeface="微软雅黑" pitchFamily="34" charset="-122"/>
                <a:ea typeface="微软雅黑" pitchFamily="34" charset="-122"/>
              </a:rPr>
              <a:t>例 </a:t>
            </a:r>
            <a:r>
              <a:rPr lang="en-US" altLang="zh-CN" sz="1600" b="1" smtClean="0">
                <a:solidFill>
                  <a:schemeClr val="accent5">
                    <a:lumMod val="75000"/>
                  </a:schemeClr>
                </a:solidFill>
                <a:latin typeface="微软雅黑" pitchFamily="34" charset="-122"/>
                <a:ea typeface="微软雅黑" pitchFamily="34" charset="-122"/>
              </a:rPr>
              <a:t>2</a:t>
            </a:r>
            <a:r>
              <a:rPr lang="zh-CN" altLang="en-US" sz="1600" smtClean="0">
                <a:solidFill>
                  <a:schemeClr val="accent5">
                    <a:lumMod val="75000"/>
                  </a:schemeClr>
                </a:solidFill>
                <a:latin typeface="微软雅黑" pitchFamily="34" charset="-122"/>
                <a:ea typeface="微软雅黑" pitchFamily="34" charset="-122"/>
              </a:rPr>
              <a:t> 使用</a:t>
            </a: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类库抓取</a:t>
            </a:r>
            <a:r>
              <a:rPr lang="en-US" altLang="zh-CN" sz="1600" smtClean="0">
                <a:solidFill>
                  <a:schemeClr val="accent5">
                    <a:lumMod val="75000"/>
                  </a:schemeClr>
                </a:solidFill>
                <a:latin typeface="微软雅黑" pitchFamily="34" charset="-122"/>
                <a:ea typeface="微软雅黑" pitchFamily="34" charset="-122"/>
              </a:rPr>
              <a:t>`httpbin.org`</a:t>
            </a:r>
            <a:r>
              <a:rPr lang="zh-CN" altLang="en-US" sz="1600" smtClean="0">
                <a:solidFill>
                  <a:schemeClr val="accent5">
                    <a:lumMod val="75000"/>
                  </a:schemeClr>
                </a:solidFill>
                <a:latin typeface="微软雅黑" pitchFamily="34" charset="-122"/>
                <a:ea typeface="微软雅黑" pitchFamily="34" charset="-122"/>
              </a:rPr>
              <a:t>网站的</a:t>
            </a:r>
            <a:r>
              <a:rPr lang="en-US" altLang="zh-CN" sz="1600" smtClean="0">
                <a:solidFill>
                  <a:schemeClr val="accent5">
                    <a:lumMod val="75000"/>
                  </a:schemeClr>
                </a:solidFill>
                <a:latin typeface="微软雅黑" pitchFamily="34" charset="-122"/>
                <a:ea typeface="微软雅黑" pitchFamily="34" charset="-122"/>
              </a:rPr>
              <a:t>`/post`</a:t>
            </a:r>
            <a:r>
              <a:rPr lang="zh-CN" altLang="en-US" sz="1600" smtClean="0">
                <a:solidFill>
                  <a:schemeClr val="accent5">
                    <a:lumMod val="75000"/>
                  </a:schemeClr>
                </a:solidFill>
                <a:latin typeface="微软雅黑" pitchFamily="34" charset="-122"/>
                <a:ea typeface="微软雅黑" pitchFamily="34" charset="-122"/>
              </a:rPr>
              <a:t>接口返回值。</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这里演示了</a:t>
            </a:r>
            <a:r>
              <a:rPr lang="zh-CN" altLang="en-US" sz="1600">
                <a:solidFill>
                  <a:schemeClr val="accent5">
                    <a:lumMod val="75000"/>
                  </a:schemeClr>
                </a:solidFill>
                <a:latin typeface="微软雅黑" pitchFamily="34" charset="-122"/>
                <a:ea typeface="微软雅黑" pitchFamily="34" charset="-122"/>
              </a:rPr>
              <a:t>使用</a:t>
            </a: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类库传参数、设置连接超时时间及异常的处理过程。此外，还可以通过</a:t>
            </a:r>
            <a:r>
              <a:rPr lang="en-US" altLang="zh-CN" sz="1600" smtClean="0">
                <a:solidFill>
                  <a:schemeClr val="accent5">
                    <a:lumMod val="75000"/>
                  </a:schemeClr>
                </a:solidFill>
                <a:latin typeface="微软雅黑" pitchFamily="34" charset="-122"/>
                <a:ea typeface="微软雅黑" pitchFamily="34" charset="-122"/>
              </a:rPr>
              <a:t>context</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cafile</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capath</a:t>
            </a:r>
            <a:r>
              <a:rPr lang="zh-CN" altLang="en-US" sz="1600" smtClean="0">
                <a:solidFill>
                  <a:schemeClr val="accent5">
                    <a:lumMod val="75000"/>
                  </a:schemeClr>
                </a:solidFill>
                <a:latin typeface="微软雅黑" pitchFamily="34" charset="-122"/>
                <a:ea typeface="微软雅黑" pitchFamily="34" charset="-122"/>
              </a:rPr>
              <a:t>参数来配置</a:t>
            </a:r>
            <a:r>
              <a:rPr lang="en-US" altLang="zh-CN" sz="1600" smtClean="0">
                <a:solidFill>
                  <a:schemeClr val="accent5">
                    <a:lumMod val="75000"/>
                  </a:schemeClr>
                </a:solidFill>
                <a:latin typeface="微软雅黑" pitchFamily="34" charset="-122"/>
                <a:ea typeface="微软雅黑" pitchFamily="34" charset="-122"/>
              </a:rPr>
              <a:t>SSL</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5741" y="1916831"/>
            <a:ext cx="5592519" cy="2088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38650" y="1916831"/>
            <a:ext cx="4466700" cy="31683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65003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075"/>
                                        </p:tgtEl>
                                        <p:attrNameLst>
                                          <p:attrName>style.visibility</p:attrName>
                                        </p:attrNameLst>
                                      </p:cBhvr>
                                      <p:to>
                                        <p:strVal val="visible"/>
                                      </p:to>
                                    </p:set>
                                    <p:anim calcmode="lin" valueType="num">
                                      <p:cBhvr>
                                        <p:cTn id="17" dur="500" fill="hold"/>
                                        <p:tgtEl>
                                          <p:spTgt spid="3075"/>
                                        </p:tgtEl>
                                        <p:attrNameLst>
                                          <p:attrName>ppt_w</p:attrName>
                                        </p:attrNameLst>
                                      </p:cBhvr>
                                      <p:tavLst>
                                        <p:tav tm="0">
                                          <p:val>
                                            <p:fltVal val="0"/>
                                          </p:val>
                                        </p:tav>
                                        <p:tav tm="100000">
                                          <p:val>
                                            <p:strVal val="#ppt_w"/>
                                          </p:val>
                                        </p:tav>
                                      </p:tavLst>
                                    </p:anim>
                                    <p:anim calcmode="lin" valueType="num">
                                      <p:cBhvr>
                                        <p:cTn id="18" dur="500" fill="hold"/>
                                        <p:tgtEl>
                                          <p:spTgt spid="3075"/>
                                        </p:tgtEl>
                                        <p:attrNameLst>
                                          <p:attrName>ppt_h</p:attrName>
                                        </p:attrNameLst>
                                      </p:cBhvr>
                                      <p:tavLst>
                                        <p:tav tm="0">
                                          <p:val>
                                            <p:fltVal val="0"/>
                                          </p:val>
                                        </p:tav>
                                        <p:tav tm="100000">
                                          <p:val>
                                            <p:strVal val="#ppt_h"/>
                                          </p:val>
                                        </p:tav>
                                      </p:tavLst>
                                    </p:anim>
                                    <p:animEffect transition="in" filter="fade">
                                      <p:cBhvr>
                                        <p:cTn id="19" dur="500"/>
                                        <p:tgtEl>
                                          <p:spTgt spid="3075"/>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3075"/>
                                        </p:tgtEl>
                                        <p:attrNameLst>
                                          <p:attrName>ppt_w</p:attrName>
                                        </p:attrNameLst>
                                      </p:cBhvr>
                                      <p:tavLst>
                                        <p:tav tm="0">
                                          <p:val>
                                            <p:strVal val="ppt_w"/>
                                          </p:val>
                                        </p:tav>
                                        <p:tav tm="100000">
                                          <p:val>
                                            <p:fltVal val="0"/>
                                          </p:val>
                                        </p:tav>
                                      </p:tavLst>
                                    </p:anim>
                                    <p:anim calcmode="lin" valueType="num">
                                      <p:cBhvr>
                                        <p:cTn id="24" dur="500"/>
                                        <p:tgtEl>
                                          <p:spTgt spid="3075"/>
                                        </p:tgtEl>
                                        <p:attrNameLst>
                                          <p:attrName>ppt_h</p:attrName>
                                        </p:attrNameLst>
                                      </p:cBhvr>
                                      <p:tavLst>
                                        <p:tav tm="0">
                                          <p:val>
                                            <p:strVal val="ppt_h"/>
                                          </p:val>
                                        </p:tav>
                                        <p:tav tm="100000">
                                          <p:val>
                                            <p:fltVal val="0"/>
                                          </p:val>
                                        </p:tav>
                                      </p:tavLst>
                                    </p:anim>
                                    <p:animEffect transition="out" filter="fade">
                                      <p:cBhvr>
                                        <p:cTn id="25" dur="500"/>
                                        <p:tgtEl>
                                          <p:spTgt spid="3075"/>
                                        </p:tgtEl>
                                      </p:cBhvr>
                                    </p:animEffect>
                                    <p:set>
                                      <p:cBhvr>
                                        <p:cTn id="26" dur="1" fill="hold">
                                          <p:stCondLst>
                                            <p:cond delay="499"/>
                                          </p:stCondLst>
                                        </p:cTn>
                                        <p:tgtEl>
                                          <p:spTgt spid="307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3076"/>
                                        </p:tgtEl>
                                        <p:attrNameLst>
                                          <p:attrName>style.visibility</p:attrName>
                                        </p:attrNameLst>
                                      </p:cBhvr>
                                      <p:to>
                                        <p:strVal val="visible"/>
                                      </p:to>
                                    </p:set>
                                    <p:anim calcmode="lin" valueType="num">
                                      <p:cBhvr>
                                        <p:cTn id="31" dur="500" fill="hold"/>
                                        <p:tgtEl>
                                          <p:spTgt spid="3076"/>
                                        </p:tgtEl>
                                        <p:attrNameLst>
                                          <p:attrName>ppt_w</p:attrName>
                                        </p:attrNameLst>
                                      </p:cBhvr>
                                      <p:tavLst>
                                        <p:tav tm="0">
                                          <p:val>
                                            <p:fltVal val="0"/>
                                          </p:val>
                                        </p:tav>
                                        <p:tav tm="100000">
                                          <p:val>
                                            <p:strVal val="#ppt_w"/>
                                          </p:val>
                                        </p:tav>
                                      </p:tavLst>
                                    </p:anim>
                                    <p:anim calcmode="lin" valueType="num">
                                      <p:cBhvr>
                                        <p:cTn id="32" dur="500" fill="hold"/>
                                        <p:tgtEl>
                                          <p:spTgt spid="3076"/>
                                        </p:tgtEl>
                                        <p:attrNameLst>
                                          <p:attrName>ppt_h</p:attrName>
                                        </p:attrNameLst>
                                      </p:cBhvr>
                                      <p:tavLst>
                                        <p:tav tm="0">
                                          <p:val>
                                            <p:fltVal val="0"/>
                                          </p:val>
                                        </p:tav>
                                        <p:tav tm="100000">
                                          <p:val>
                                            <p:strVal val="#ppt_h"/>
                                          </p:val>
                                        </p:tav>
                                      </p:tavLst>
                                    </p:anim>
                                    <p:animEffect transition="in" filter="fade">
                                      <p:cBhvr>
                                        <p:cTn id="33" dur="500"/>
                                        <p:tgtEl>
                                          <p:spTgt spid="3076"/>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10" fill="hold" nodeType="clickEffect">
                                  <p:stCondLst>
                                    <p:cond delay="0"/>
                                  </p:stCondLst>
                                  <p:childTnLst>
                                    <p:set>
                                      <p:cBhvr>
                                        <p:cTn id="37" dur="1" fill="hold">
                                          <p:stCondLst>
                                            <p:cond delay="0"/>
                                          </p:stCondLst>
                                        </p:cTn>
                                        <p:tgtEl>
                                          <p:spTgt spid="11">
                                            <p:txEl>
                                              <p:pRg st="11" end="11"/>
                                            </p:txEl>
                                          </p:spTgt>
                                        </p:tgtEl>
                                        <p:attrNameLst>
                                          <p:attrName>style.visibility</p:attrName>
                                        </p:attrNameLst>
                                      </p:cBhvr>
                                      <p:to>
                                        <p:strVal val="visible"/>
                                      </p:to>
                                    </p:set>
                                    <p:animEffect transition="in" filter="randombar(horizontal)">
                                      <p:cBhvr>
                                        <p:cTn id="38" dur="500"/>
                                        <p:tgtEl>
                                          <p:spTgt spid="11">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urllib</a:t>
            </a:r>
            <a:r>
              <a:rPr lang="zh-CN" altLang="en-US" b="1">
                <a:solidFill>
                  <a:schemeClr val="accent5">
                    <a:lumMod val="50000"/>
                  </a:schemeClr>
                </a:solidFill>
                <a:latin typeface="微软雅黑" pitchFamily="34" charset="-122"/>
                <a:ea typeface="微软雅黑" pitchFamily="34" charset="-122"/>
              </a:rPr>
              <a:t>库的</a:t>
            </a: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发送</a:t>
            </a:r>
            <a:r>
              <a:rPr lang="zh-CN" altLang="en-US" b="1" smtClean="0">
                <a:solidFill>
                  <a:schemeClr val="accent5">
                    <a:lumMod val="50000"/>
                  </a:schemeClr>
                </a:solidFill>
                <a:latin typeface="微软雅黑" pitchFamily="34" charset="-122"/>
                <a:ea typeface="微软雅黑" pitchFamily="34" charset="-122"/>
              </a:rPr>
              <a:t>请求</a:t>
            </a:r>
            <a:r>
              <a:rPr lang="zh-CN" altLang="en-US" b="1">
                <a:solidFill>
                  <a:schemeClr val="accent5">
                    <a:lumMod val="50000"/>
                  </a:schemeClr>
                </a:solidFill>
                <a:latin typeface="微软雅黑" pitchFamily="34" charset="-122"/>
                <a:ea typeface="微软雅黑" pitchFamily="34" charset="-122"/>
              </a:rPr>
              <a:t>带</a:t>
            </a:r>
            <a:r>
              <a:rPr lang="zh-CN" altLang="en-US" b="1" smtClean="0">
                <a:solidFill>
                  <a:schemeClr val="accent5">
                    <a:lumMod val="50000"/>
                  </a:schemeClr>
                </a:solidFill>
                <a:latin typeface="微软雅黑" pitchFamily="34" charset="-122"/>
                <a:ea typeface="微软雅黑" pitchFamily="34" charset="-122"/>
              </a:rPr>
              <a:t>上</a:t>
            </a:r>
            <a:r>
              <a:rPr lang="en-US" altLang="zh-CN" b="1" smtClean="0">
                <a:solidFill>
                  <a:schemeClr val="accent5">
                    <a:lumMod val="50000"/>
                  </a:schemeClr>
                </a:solidFill>
                <a:latin typeface="微软雅黑" pitchFamily="34" charset="-122"/>
                <a:ea typeface="微软雅黑" pitchFamily="34" charset="-122"/>
              </a:rPr>
              <a:t>cookie</a:t>
            </a:r>
            <a:endParaRPr lang="zh-CN" altLang="en-US" b="1" smtClean="0">
              <a:solidFill>
                <a:schemeClr val="accent5">
                  <a:lumMod val="50000"/>
                </a:schemeClr>
              </a:solidFill>
              <a:latin typeface="微软雅黑" pitchFamily="34" charset="-122"/>
              <a:ea typeface="微软雅黑" pitchFamily="34" charset="-122"/>
            </a:endParaRP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urlopen</a:t>
            </a:r>
            <a:r>
              <a:rPr lang="zh-CN" altLang="en-US" sz="1600">
                <a:solidFill>
                  <a:schemeClr val="accent5">
                    <a:lumMod val="75000"/>
                  </a:schemeClr>
                </a:solidFill>
                <a:latin typeface="微软雅黑" pitchFamily="34" charset="-122"/>
                <a:ea typeface="微软雅黑" pitchFamily="34" charset="-122"/>
              </a:rPr>
              <a:t>函数</a:t>
            </a:r>
            <a:r>
              <a:rPr lang="zh-CN" altLang="en-US" sz="1600" smtClean="0">
                <a:solidFill>
                  <a:schemeClr val="accent5">
                    <a:lumMod val="75000"/>
                  </a:schemeClr>
                </a:solidFill>
                <a:latin typeface="微软雅黑" pitchFamily="34" charset="-122"/>
                <a:ea typeface="微软雅黑" pitchFamily="34" charset="-122"/>
              </a:rPr>
              <a:t>对于基本的请求已经够用，但对于一些</a:t>
            </a:r>
            <a:r>
              <a:rPr lang="zh-CN" altLang="en-US" sz="1600">
                <a:solidFill>
                  <a:schemeClr val="accent5">
                    <a:lumMod val="75000"/>
                  </a:schemeClr>
                </a:solidFill>
                <a:latin typeface="微软雅黑" pitchFamily="34" charset="-122"/>
                <a:ea typeface="微软雅黑" pitchFamily="34" charset="-122"/>
              </a:rPr>
              <a:t>需要</a:t>
            </a:r>
            <a:r>
              <a:rPr lang="zh-CN" altLang="en-US" sz="1600" smtClean="0">
                <a:solidFill>
                  <a:schemeClr val="accent5">
                    <a:lumMod val="75000"/>
                  </a:schemeClr>
                </a:solidFill>
                <a:latin typeface="微软雅黑" pitchFamily="34" charset="-122"/>
                <a:ea typeface="微软雅黑" pitchFamily="34" charset="-122"/>
              </a:rPr>
              <a:t>附加请求头的链接或代理之类的功能则需要通过</a:t>
            </a:r>
            <a:r>
              <a:rPr lang="en-US" altLang="zh-CN" sz="1600" smtClean="0">
                <a:solidFill>
                  <a:schemeClr val="accent5">
                    <a:lumMod val="75000"/>
                  </a:schemeClr>
                </a:solidFill>
                <a:latin typeface="微软雅黑" pitchFamily="34" charset="-122"/>
                <a:ea typeface="微软雅黑" pitchFamily="34" charset="-122"/>
              </a:rPr>
              <a:t>Request</a:t>
            </a:r>
            <a:r>
              <a:rPr lang="zh-CN" altLang="en-US" sz="1600" smtClean="0">
                <a:solidFill>
                  <a:schemeClr val="accent5">
                    <a:lumMod val="75000"/>
                  </a:schemeClr>
                </a:solidFill>
                <a:latin typeface="微软雅黑" pitchFamily="34" charset="-122"/>
                <a:ea typeface="微软雅黑" pitchFamily="34" charset="-122"/>
              </a:rPr>
              <a:t>类来构建。对于前面两个例子，使用</a:t>
            </a:r>
            <a:r>
              <a:rPr lang="en-US" altLang="zh-CN" sz="1600" smtClean="0">
                <a:solidFill>
                  <a:schemeClr val="accent5">
                    <a:lumMod val="75000"/>
                  </a:schemeClr>
                </a:solidFill>
                <a:latin typeface="微软雅黑" pitchFamily="34" charset="-122"/>
                <a:ea typeface="微软雅黑" pitchFamily="34" charset="-122"/>
              </a:rPr>
              <a:t>Request</a:t>
            </a:r>
            <a:r>
              <a:rPr lang="zh-CN" altLang="en-US" sz="1600" smtClean="0">
                <a:solidFill>
                  <a:schemeClr val="accent5">
                    <a:lumMod val="75000"/>
                  </a:schemeClr>
                </a:solidFill>
                <a:latin typeface="微软雅黑" pitchFamily="34" charset="-122"/>
                <a:ea typeface="微软雅黑" pitchFamily="34" charset="-122"/>
              </a:rPr>
              <a:t>构建代码如下：</a:t>
            </a:r>
            <a:endParaRPr lang="en-US" altLang="zh-CN" sz="1600" b="1">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4314" y="2420888"/>
            <a:ext cx="4624115" cy="36379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05871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098"/>
                                        </p:tgtEl>
                                        <p:attrNameLst>
                                          <p:attrName>style.visibility</p:attrName>
                                        </p:attrNameLst>
                                      </p:cBhvr>
                                      <p:to>
                                        <p:strVal val="visible"/>
                                      </p:to>
                                    </p:set>
                                    <p:anim calcmode="lin" valueType="num">
                                      <p:cBhvr>
                                        <p:cTn id="17" dur="500" fill="hold"/>
                                        <p:tgtEl>
                                          <p:spTgt spid="4098"/>
                                        </p:tgtEl>
                                        <p:attrNameLst>
                                          <p:attrName>ppt_w</p:attrName>
                                        </p:attrNameLst>
                                      </p:cBhvr>
                                      <p:tavLst>
                                        <p:tav tm="0">
                                          <p:val>
                                            <p:fltVal val="0"/>
                                          </p:val>
                                        </p:tav>
                                        <p:tav tm="100000">
                                          <p:val>
                                            <p:strVal val="#ppt_w"/>
                                          </p:val>
                                        </p:tav>
                                      </p:tavLst>
                                    </p:anim>
                                    <p:anim calcmode="lin" valueType="num">
                                      <p:cBhvr>
                                        <p:cTn id="18" dur="500" fill="hold"/>
                                        <p:tgtEl>
                                          <p:spTgt spid="4098"/>
                                        </p:tgtEl>
                                        <p:attrNameLst>
                                          <p:attrName>ppt_h</p:attrName>
                                        </p:attrNameLst>
                                      </p:cBhvr>
                                      <p:tavLst>
                                        <p:tav tm="0">
                                          <p:val>
                                            <p:fltVal val="0"/>
                                          </p:val>
                                        </p:tav>
                                        <p:tav tm="100000">
                                          <p:val>
                                            <p:strVal val="#ppt_h"/>
                                          </p:val>
                                        </p:tav>
                                      </p:tavLst>
                                    </p:anim>
                                    <p:animEffect transition="in" filter="fade">
                                      <p:cBhvr>
                                        <p:cTn id="19"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urllib</a:t>
            </a:r>
            <a:r>
              <a:rPr lang="zh-CN" altLang="en-US" b="1">
                <a:solidFill>
                  <a:schemeClr val="accent5">
                    <a:lumMod val="50000"/>
                  </a:schemeClr>
                </a:solidFill>
                <a:latin typeface="微软雅黑" pitchFamily="34" charset="-122"/>
                <a:ea typeface="微软雅黑" pitchFamily="34" charset="-122"/>
              </a:rPr>
              <a:t>库的</a:t>
            </a: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解析链接</a:t>
            </a: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的</a:t>
            </a:r>
            <a:r>
              <a:rPr lang="en-US" altLang="zh-CN" sz="1600" smtClean="0">
                <a:solidFill>
                  <a:schemeClr val="accent5">
                    <a:lumMod val="75000"/>
                  </a:schemeClr>
                </a:solidFill>
                <a:latin typeface="微软雅黑" pitchFamily="34" charset="-122"/>
                <a:ea typeface="微软雅黑" pitchFamily="34" charset="-122"/>
              </a:rPr>
              <a:t>parse</a:t>
            </a:r>
            <a:r>
              <a:rPr lang="zh-CN" altLang="en-US" sz="1600" smtClean="0">
                <a:solidFill>
                  <a:schemeClr val="accent5">
                    <a:lumMod val="75000"/>
                  </a:schemeClr>
                </a:solidFill>
                <a:latin typeface="微软雅黑" pitchFamily="34" charset="-122"/>
                <a:ea typeface="微软雅黑" pitchFamily="34" charset="-122"/>
              </a:rPr>
              <a:t>模块提供了处理</a:t>
            </a:r>
            <a:r>
              <a:rPr lang="en-US" altLang="zh-CN" sz="1600" smtClean="0">
                <a:solidFill>
                  <a:schemeClr val="accent5">
                    <a:lumMod val="75000"/>
                  </a:schemeClr>
                </a:solidFill>
                <a:latin typeface="微软雅黑" pitchFamily="34" charset="-122"/>
                <a:ea typeface="微软雅黑" pitchFamily="34" charset="-122"/>
              </a:rPr>
              <a:t>URL</a:t>
            </a:r>
            <a:r>
              <a:rPr lang="zh-CN" altLang="en-US" sz="1600" smtClean="0">
                <a:solidFill>
                  <a:schemeClr val="accent5">
                    <a:lumMod val="75000"/>
                  </a:schemeClr>
                </a:solidFill>
                <a:latin typeface="微软雅黑" pitchFamily="34" charset="-122"/>
                <a:ea typeface="微软雅黑" pitchFamily="34" charset="-122"/>
              </a:rPr>
              <a:t>的标准接口，例如实现</a:t>
            </a:r>
            <a:r>
              <a:rPr lang="en-US" altLang="zh-CN" sz="1600" smtClean="0">
                <a:solidFill>
                  <a:schemeClr val="accent5">
                    <a:lumMod val="75000"/>
                  </a:schemeClr>
                </a:solidFill>
                <a:latin typeface="微软雅黑" pitchFamily="34" charset="-122"/>
                <a:ea typeface="微软雅黑" pitchFamily="34" charset="-122"/>
              </a:rPr>
              <a:t>URL</a:t>
            </a:r>
            <a:r>
              <a:rPr lang="zh-CN" altLang="en-US" sz="1600" smtClean="0">
                <a:solidFill>
                  <a:schemeClr val="accent5">
                    <a:lumMod val="75000"/>
                  </a:schemeClr>
                </a:solidFill>
                <a:latin typeface="微软雅黑" pitchFamily="34" charset="-122"/>
                <a:ea typeface="微软雅黑" pitchFamily="34" charset="-122"/>
              </a:rPr>
              <a:t>各部分的抽取、合并以及链接转换，还有各种传输协议的处理。下面举例说明。</a:t>
            </a:r>
            <a:endParaRPr lang="en-US" altLang="zh-CN" sz="1600" b="1">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2380562"/>
            <a:ext cx="4070400" cy="4000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2040" y="2994132"/>
            <a:ext cx="3704633" cy="27736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20947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4099"/>
                                        </p:tgtEl>
                                        <p:attrNameLst>
                                          <p:attrName>style.visibility</p:attrName>
                                        </p:attrNameLst>
                                      </p:cBhvr>
                                      <p:to>
                                        <p:strVal val="visible"/>
                                      </p:to>
                                    </p:set>
                                    <p:anim calcmode="lin" valueType="num">
                                      <p:cBhvr>
                                        <p:cTn id="17" dur="500" fill="hold"/>
                                        <p:tgtEl>
                                          <p:spTgt spid="4099"/>
                                        </p:tgtEl>
                                        <p:attrNameLst>
                                          <p:attrName>ppt_w</p:attrName>
                                        </p:attrNameLst>
                                      </p:cBhvr>
                                      <p:tavLst>
                                        <p:tav tm="0">
                                          <p:val>
                                            <p:fltVal val="0"/>
                                          </p:val>
                                        </p:tav>
                                        <p:tav tm="100000">
                                          <p:val>
                                            <p:strVal val="#ppt_w"/>
                                          </p:val>
                                        </p:tav>
                                      </p:tavLst>
                                    </p:anim>
                                    <p:anim calcmode="lin" valueType="num">
                                      <p:cBhvr>
                                        <p:cTn id="18" dur="500" fill="hold"/>
                                        <p:tgtEl>
                                          <p:spTgt spid="4099"/>
                                        </p:tgtEl>
                                        <p:attrNameLst>
                                          <p:attrName>ppt_h</p:attrName>
                                        </p:attrNameLst>
                                      </p:cBhvr>
                                      <p:tavLst>
                                        <p:tav tm="0">
                                          <p:val>
                                            <p:fltVal val="0"/>
                                          </p:val>
                                        </p:tav>
                                        <p:tav tm="100000">
                                          <p:val>
                                            <p:strVal val="#ppt_h"/>
                                          </p:val>
                                        </p:tav>
                                      </p:tavLst>
                                    </p:anim>
                                    <p:animEffect transition="in" filter="fade">
                                      <p:cBhvr>
                                        <p:cTn id="19" dur="500"/>
                                        <p:tgtEl>
                                          <p:spTgt spid="4099"/>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4100"/>
                                        </p:tgtEl>
                                        <p:attrNameLst>
                                          <p:attrName>style.visibility</p:attrName>
                                        </p:attrNameLst>
                                      </p:cBhvr>
                                      <p:to>
                                        <p:strVal val="visible"/>
                                      </p:to>
                                    </p:set>
                                    <p:anim calcmode="lin" valueType="num">
                                      <p:cBhvr>
                                        <p:cTn id="24" dur="500" fill="hold"/>
                                        <p:tgtEl>
                                          <p:spTgt spid="4100"/>
                                        </p:tgtEl>
                                        <p:attrNameLst>
                                          <p:attrName>ppt_w</p:attrName>
                                        </p:attrNameLst>
                                      </p:cBhvr>
                                      <p:tavLst>
                                        <p:tav tm="0">
                                          <p:val>
                                            <p:fltVal val="0"/>
                                          </p:val>
                                        </p:tav>
                                        <p:tav tm="100000">
                                          <p:val>
                                            <p:strVal val="#ppt_w"/>
                                          </p:val>
                                        </p:tav>
                                      </p:tavLst>
                                    </p:anim>
                                    <p:anim calcmode="lin" valueType="num">
                                      <p:cBhvr>
                                        <p:cTn id="25" dur="500" fill="hold"/>
                                        <p:tgtEl>
                                          <p:spTgt spid="4100"/>
                                        </p:tgtEl>
                                        <p:attrNameLst>
                                          <p:attrName>ppt_h</p:attrName>
                                        </p:attrNameLst>
                                      </p:cBhvr>
                                      <p:tavLst>
                                        <p:tav tm="0">
                                          <p:val>
                                            <p:fltVal val="0"/>
                                          </p:val>
                                        </p:tav>
                                        <p:tav tm="100000">
                                          <p:val>
                                            <p:strVal val="#ppt_h"/>
                                          </p:val>
                                        </p:tav>
                                      </p:tavLst>
                                    </p:anim>
                                    <p:animEffect transition="in" filter="fade">
                                      <p:cBhvr>
                                        <p:cTn id="26" dur="50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3600986"/>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urllib</a:t>
            </a:r>
            <a:r>
              <a:rPr lang="zh-CN" altLang="en-US" b="1">
                <a:solidFill>
                  <a:schemeClr val="accent5">
                    <a:lumMod val="50000"/>
                  </a:schemeClr>
                </a:solidFill>
                <a:latin typeface="微软雅黑" pitchFamily="34" charset="-122"/>
                <a:ea typeface="微软雅黑" pitchFamily="34" charset="-122"/>
              </a:rPr>
              <a:t>库的</a:t>
            </a: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—Robots</a:t>
            </a:r>
            <a:r>
              <a:rPr lang="zh-CN" altLang="en-US" b="1" smtClean="0">
                <a:solidFill>
                  <a:schemeClr val="accent5">
                    <a:lumMod val="50000"/>
                  </a:schemeClr>
                </a:solidFill>
                <a:latin typeface="微软雅黑" pitchFamily="34" charset="-122"/>
                <a:ea typeface="微软雅黑" pitchFamily="34" charset="-122"/>
              </a:rPr>
              <a:t>协议解析</a:t>
            </a: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Robots</a:t>
            </a:r>
            <a:r>
              <a:rPr lang="zh-CN" altLang="en-US" sz="1600" smtClean="0">
                <a:solidFill>
                  <a:schemeClr val="accent5">
                    <a:lumMod val="75000"/>
                  </a:schemeClr>
                </a:solidFill>
                <a:latin typeface="微软雅黑" pitchFamily="34" charset="-122"/>
                <a:ea typeface="微软雅黑" pitchFamily="34" charset="-122"/>
              </a:rPr>
              <a:t>协议也称为爬虫协议、机器人协议，用来告诉爬虫和搜索引擎哪些页面可以抓取，哪些不可以。它通常是一个</a:t>
            </a:r>
            <a:r>
              <a:rPr lang="en-US" altLang="zh-CN" sz="1600" smtClean="0">
                <a:solidFill>
                  <a:schemeClr val="accent5">
                    <a:lumMod val="75000"/>
                  </a:schemeClr>
                </a:solidFill>
                <a:latin typeface="微软雅黑" pitchFamily="34" charset="-122"/>
                <a:ea typeface="微软雅黑" pitchFamily="34" charset="-122"/>
              </a:rPr>
              <a:t>robots.txt</a:t>
            </a:r>
            <a:r>
              <a:rPr lang="zh-CN" altLang="en-US" sz="1600" smtClean="0">
                <a:solidFill>
                  <a:schemeClr val="accent5">
                    <a:lumMod val="75000"/>
                  </a:schemeClr>
                </a:solidFill>
                <a:latin typeface="微软雅黑" pitchFamily="34" charset="-122"/>
                <a:ea typeface="微软雅黑" pitchFamily="34" charset="-122"/>
              </a:rPr>
              <a:t>文件存放在网站的根目录下。前面访问过淘宝网的爬虫协议，具体内容如下：</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b="1">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b="1"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b="1">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其中</a:t>
            </a:r>
            <a:r>
              <a:rPr lang="zh-CN" altLang="en-US" sz="160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User-agent</a:t>
            </a:r>
            <a:r>
              <a:rPr lang="zh-CN" altLang="en-US" sz="1600" smtClean="0">
                <a:solidFill>
                  <a:schemeClr val="accent5">
                    <a:lumMod val="75000"/>
                  </a:schemeClr>
                </a:solidFill>
                <a:latin typeface="微软雅黑" pitchFamily="34" charset="-122"/>
                <a:ea typeface="微软雅黑" pitchFamily="34" charset="-122"/>
              </a:rPr>
              <a:t>指定了爬虫的名称</a:t>
            </a:r>
            <a:r>
              <a:rPr lang="en-US" altLang="zh-CN" sz="1600" smtClean="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百度搜索引擎，</a:t>
            </a:r>
            <a:r>
              <a:rPr lang="en-US" altLang="zh-CN" sz="1600" smtClean="0">
                <a:solidFill>
                  <a:schemeClr val="accent5">
                    <a:lumMod val="75000"/>
                  </a:schemeClr>
                </a:solidFill>
                <a:latin typeface="微软雅黑" pitchFamily="34" charset="-122"/>
                <a:ea typeface="微软雅黑" pitchFamily="34" charset="-122"/>
              </a:rPr>
              <a:t>Disallow</a:t>
            </a:r>
            <a:r>
              <a:rPr lang="zh-CN" altLang="en-US" sz="1600" smtClean="0">
                <a:solidFill>
                  <a:schemeClr val="accent5">
                    <a:lumMod val="75000"/>
                  </a:schemeClr>
                </a:solidFill>
                <a:latin typeface="微软雅黑" pitchFamily="34" charset="-122"/>
                <a:ea typeface="微软雅黑" pitchFamily="34" charset="-122"/>
              </a:rPr>
              <a:t>指定了不允许抓取的目录</a:t>
            </a:r>
            <a:r>
              <a:rPr lang="en-US" altLang="zh-CN" sz="1600" smtClean="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斜杠表示所有目录。下面列出了常见的搜索爬虫：</a:t>
            </a:r>
            <a:endParaRPr lang="en-US" altLang="zh-CN" sz="160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1040" y="2704990"/>
            <a:ext cx="2310663" cy="8949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2546" y="4653136"/>
            <a:ext cx="3907649" cy="1777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8068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11">
                                            <p:txEl>
                                              <p:pRg st="5" end="5"/>
                                            </p:txEl>
                                          </p:spTgt>
                                        </p:tgtEl>
                                        <p:attrNameLst>
                                          <p:attrName>style.visibility</p:attrName>
                                        </p:attrNameLst>
                                      </p:cBhvr>
                                      <p:to>
                                        <p:strVal val="visible"/>
                                      </p:to>
                                    </p:set>
                                    <p:animEffect transition="in" filter="randombar(horizontal)">
                                      <p:cBhvr>
                                        <p:cTn id="24" dur="500"/>
                                        <p:tgtEl>
                                          <p:spTgt spid="11">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5122"/>
                                        </p:tgtEl>
                                        <p:attrNameLst>
                                          <p:attrName>style.visibility</p:attrName>
                                        </p:attrNameLst>
                                      </p:cBhvr>
                                      <p:to>
                                        <p:strVal val="visible"/>
                                      </p:to>
                                    </p:set>
                                    <p:anim calcmode="lin" valueType="num">
                                      <p:cBhvr>
                                        <p:cTn id="29" dur="500" fill="hold"/>
                                        <p:tgtEl>
                                          <p:spTgt spid="5122"/>
                                        </p:tgtEl>
                                        <p:attrNameLst>
                                          <p:attrName>ppt_w</p:attrName>
                                        </p:attrNameLst>
                                      </p:cBhvr>
                                      <p:tavLst>
                                        <p:tav tm="0">
                                          <p:val>
                                            <p:fltVal val="0"/>
                                          </p:val>
                                        </p:tav>
                                        <p:tav tm="100000">
                                          <p:val>
                                            <p:strVal val="#ppt_w"/>
                                          </p:val>
                                        </p:tav>
                                      </p:tavLst>
                                    </p:anim>
                                    <p:anim calcmode="lin" valueType="num">
                                      <p:cBhvr>
                                        <p:cTn id="30" dur="500" fill="hold"/>
                                        <p:tgtEl>
                                          <p:spTgt spid="5122"/>
                                        </p:tgtEl>
                                        <p:attrNameLst>
                                          <p:attrName>ppt_h</p:attrName>
                                        </p:attrNameLst>
                                      </p:cBhvr>
                                      <p:tavLst>
                                        <p:tav tm="0">
                                          <p:val>
                                            <p:fltVal val="0"/>
                                          </p:val>
                                        </p:tav>
                                        <p:tav tm="100000">
                                          <p:val>
                                            <p:strVal val="#ppt_h"/>
                                          </p:val>
                                        </p:tav>
                                      </p:tavLst>
                                    </p:anim>
                                    <p:animEffect transition="in" filter="fade">
                                      <p:cBhvr>
                                        <p:cTn id="31"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urllib</a:t>
            </a:r>
            <a:r>
              <a:rPr lang="zh-CN" altLang="en-US" b="1">
                <a:solidFill>
                  <a:schemeClr val="accent5">
                    <a:lumMod val="50000"/>
                  </a:schemeClr>
                </a:solidFill>
                <a:latin typeface="微软雅黑" pitchFamily="34" charset="-122"/>
                <a:ea typeface="微软雅黑" pitchFamily="34" charset="-122"/>
              </a:rPr>
              <a:t>库的</a:t>
            </a: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—Robots</a:t>
            </a:r>
            <a:r>
              <a:rPr lang="zh-CN" altLang="en-US" b="1" smtClean="0">
                <a:solidFill>
                  <a:schemeClr val="accent5">
                    <a:lumMod val="50000"/>
                  </a:schemeClr>
                </a:solidFill>
                <a:latin typeface="微软雅黑" pitchFamily="34" charset="-122"/>
                <a:ea typeface="微软雅黑" pitchFamily="34" charset="-122"/>
              </a:rPr>
              <a:t>协议解析</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续</a:t>
            </a: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对</a:t>
            </a:r>
            <a:r>
              <a:rPr lang="en-US" altLang="zh-CN" sz="1600" smtClean="0">
                <a:solidFill>
                  <a:schemeClr val="accent5">
                    <a:lumMod val="75000"/>
                  </a:schemeClr>
                </a:solidFill>
                <a:latin typeface="微软雅黑" pitchFamily="34" charset="-122"/>
                <a:ea typeface="微软雅黑" pitchFamily="34" charset="-122"/>
              </a:rPr>
              <a:t>Robots</a:t>
            </a:r>
            <a:r>
              <a:rPr lang="zh-CN" altLang="en-US" sz="1600" smtClean="0">
                <a:solidFill>
                  <a:schemeClr val="accent5">
                    <a:lumMod val="75000"/>
                  </a:schemeClr>
                </a:solidFill>
                <a:latin typeface="微软雅黑" pitchFamily="34" charset="-122"/>
                <a:ea typeface="微软雅黑" pitchFamily="34" charset="-122"/>
              </a:rPr>
              <a:t>协议解析代码示例如下：</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0953" y="2060848"/>
            <a:ext cx="4819952" cy="1510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87324" y="3836665"/>
            <a:ext cx="3907209" cy="180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3825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6146"/>
                                        </p:tgtEl>
                                        <p:attrNameLst>
                                          <p:attrName>style.visibility</p:attrName>
                                        </p:attrNameLst>
                                      </p:cBhvr>
                                      <p:to>
                                        <p:strVal val="visible"/>
                                      </p:to>
                                    </p:set>
                                    <p:anim calcmode="lin" valueType="num">
                                      <p:cBhvr>
                                        <p:cTn id="17" dur="500" fill="hold"/>
                                        <p:tgtEl>
                                          <p:spTgt spid="6146"/>
                                        </p:tgtEl>
                                        <p:attrNameLst>
                                          <p:attrName>ppt_w</p:attrName>
                                        </p:attrNameLst>
                                      </p:cBhvr>
                                      <p:tavLst>
                                        <p:tav tm="0">
                                          <p:val>
                                            <p:fltVal val="0"/>
                                          </p:val>
                                        </p:tav>
                                        <p:tav tm="100000">
                                          <p:val>
                                            <p:strVal val="#ppt_w"/>
                                          </p:val>
                                        </p:tav>
                                      </p:tavLst>
                                    </p:anim>
                                    <p:anim calcmode="lin" valueType="num">
                                      <p:cBhvr>
                                        <p:cTn id="18" dur="500" fill="hold"/>
                                        <p:tgtEl>
                                          <p:spTgt spid="6146"/>
                                        </p:tgtEl>
                                        <p:attrNameLst>
                                          <p:attrName>ppt_h</p:attrName>
                                        </p:attrNameLst>
                                      </p:cBhvr>
                                      <p:tavLst>
                                        <p:tav tm="0">
                                          <p:val>
                                            <p:fltVal val="0"/>
                                          </p:val>
                                        </p:tav>
                                        <p:tav tm="100000">
                                          <p:val>
                                            <p:strVal val="#ppt_h"/>
                                          </p:val>
                                        </p:tav>
                                      </p:tavLst>
                                    </p:anim>
                                    <p:animEffect transition="in" filter="fade">
                                      <p:cBhvr>
                                        <p:cTn id="19" dur="500"/>
                                        <p:tgtEl>
                                          <p:spTgt spid="614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6147"/>
                                        </p:tgtEl>
                                        <p:attrNameLst>
                                          <p:attrName>style.visibility</p:attrName>
                                        </p:attrNameLst>
                                      </p:cBhvr>
                                      <p:to>
                                        <p:strVal val="visible"/>
                                      </p:to>
                                    </p:set>
                                    <p:anim calcmode="lin" valueType="num">
                                      <p:cBhvr>
                                        <p:cTn id="24" dur="500" fill="hold"/>
                                        <p:tgtEl>
                                          <p:spTgt spid="6147"/>
                                        </p:tgtEl>
                                        <p:attrNameLst>
                                          <p:attrName>ppt_w</p:attrName>
                                        </p:attrNameLst>
                                      </p:cBhvr>
                                      <p:tavLst>
                                        <p:tav tm="0">
                                          <p:val>
                                            <p:fltVal val="0"/>
                                          </p:val>
                                        </p:tav>
                                        <p:tav tm="100000">
                                          <p:val>
                                            <p:strVal val="#ppt_w"/>
                                          </p:val>
                                        </p:tav>
                                      </p:tavLst>
                                    </p:anim>
                                    <p:anim calcmode="lin" valueType="num">
                                      <p:cBhvr>
                                        <p:cTn id="25" dur="500" fill="hold"/>
                                        <p:tgtEl>
                                          <p:spTgt spid="6147"/>
                                        </p:tgtEl>
                                        <p:attrNameLst>
                                          <p:attrName>ppt_h</p:attrName>
                                        </p:attrNameLst>
                                      </p:cBhvr>
                                      <p:tavLst>
                                        <p:tav tm="0">
                                          <p:val>
                                            <p:fltVal val="0"/>
                                          </p:val>
                                        </p:tav>
                                        <p:tav tm="100000">
                                          <p:val>
                                            <p:strVal val="#ppt_h"/>
                                          </p:val>
                                        </p:tav>
                                      </p:tavLst>
                                    </p:anim>
                                    <p:animEffect transition="in" filter="fade">
                                      <p:cBhvr>
                                        <p:cTn id="26" dur="500"/>
                                        <p:tgtEl>
                                          <p:spTgt spid="6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en-US" altLang="zh-CN" b="1">
                <a:solidFill>
                  <a:schemeClr val="accent5">
                    <a:lumMod val="50000"/>
                  </a:schemeClr>
                </a:solidFill>
                <a:latin typeface="微软雅黑" pitchFamily="34" charset="-122"/>
                <a:ea typeface="微软雅黑" pitchFamily="34" charset="-122"/>
              </a:rPr>
              <a:t>requets</a:t>
            </a:r>
            <a:r>
              <a:rPr lang="zh-CN" altLang="en-US" b="1" smtClean="0">
                <a:solidFill>
                  <a:schemeClr val="accent5">
                    <a:lumMod val="50000"/>
                  </a:schemeClr>
                </a:solidFill>
                <a:latin typeface="微软雅黑" pitchFamily="34" charset="-122"/>
                <a:ea typeface="微软雅黑" pitchFamily="34" charset="-122"/>
              </a:rPr>
              <a:t>库</a:t>
            </a:r>
            <a:r>
              <a:rPr lang="zh-CN" altLang="en-US" b="1">
                <a:solidFill>
                  <a:schemeClr val="accent5">
                    <a:lumMod val="50000"/>
                  </a:schemeClr>
                </a:solidFill>
                <a:latin typeface="微软雅黑" pitchFamily="34" charset="-122"/>
                <a:ea typeface="微软雅黑" pitchFamily="34" charset="-122"/>
              </a:rPr>
              <a:t>的</a:t>
            </a:r>
            <a:r>
              <a:rPr lang="zh-CN" altLang="en-US" b="1" smtClean="0">
                <a:solidFill>
                  <a:schemeClr val="accent5">
                    <a:lumMod val="50000"/>
                  </a:schemeClr>
                </a:solidFill>
                <a:latin typeface="微软雅黑" pitchFamily="34" charset="-122"/>
                <a:ea typeface="微软雅黑" pitchFamily="34" charset="-122"/>
              </a:rPr>
              <a:t>使用</a:t>
            </a: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在处理</a:t>
            </a:r>
            <a:r>
              <a:rPr lang="en-US" altLang="zh-CN" sz="1600" smtClean="0">
                <a:solidFill>
                  <a:schemeClr val="accent5">
                    <a:lumMod val="75000"/>
                  </a:schemeClr>
                </a:solidFill>
                <a:latin typeface="微软雅黑" pitchFamily="34" charset="-122"/>
                <a:ea typeface="微软雅黑" pitchFamily="34" charset="-122"/>
              </a:rPr>
              <a:t>HTTP</a:t>
            </a:r>
            <a:r>
              <a:rPr lang="zh-CN" altLang="en-US" sz="1600" smtClean="0">
                <a:solidFill>
                  <a:schemeClr val="accent5">
                    <a:lumMod val="75000"/>
                  </a:schemeClr>
                </a:solidFill>
                <a:latin typeface="微软雅黑" pitchFamily="34" charset="-122"/>
                <a:ea typeface="微软雅黑" pitchFamily="34" charset="-122"/>
              </a:rPr>
              <a:t>请求的事上，</a:t>
            </a:r>
            <a:r>
              <a:rPr lang="en-US" altLang="zh-CN" sz="1600" smtClean="0">
                <a:solidFill>
                  <a:schemeClr val="accent5">
                    <a:lumMod val="75000"/>
                  </a:schemeClr>
                </a:solidFill>
                <a:latin typeface="微软雅黑" pitchFamily="34" charset="-122"/>
                <a:ea typeface="微软雅黑" pitchFamily="34" charset="-122"/>
              </a:rPr>
              <a:t>requests</a:t>
            </a:r>
            <a:r>
              <a:rPr lang="zh-CN" altLang="en-US" sz="1600" smtClean="0">
                <a:solidFill>
                  <a:schemeClr val="accent5">
                    <a:lumMod val="75000"/>
                  </a:schemeClr>
                </a:solidFill>
                <a:latin typeface="微软雅黑" pitchFamily="34" charset="-122"/>
                <a:ea typeface="微软雅黑" pitchFamily="34" charset="-122"/>
              </a:rPr>
              <a:t>比</a:t>
            </a:r>
            <a:r>
              <a:rPr lang="en-US" altLang="zh-CN" sz="1600" smtClean="0">
                <a:solidFill>
                  <a:schemeClr val="accent5">
                    <a:lumMod val="75000"/>
                  </a:schemeClr>
                </a:solidFill>
                <a:latin typeface="微软雅黑" pitchFamily="34" charset="-122"/>
                <a:ea typeface="微软雅黑" pitchFamily="34" charset="-122"/>
              </a:rPr>
              <a:t>urllib</a:t>
            </a:r>
            <a:r>
              <a:rPr lang="zh-CN" altLang="en-US" sz="1600" smtClean="0">
                <a:solidFill>
                  <a:schemeClr val="accent5">
                    <a:lumMod val="75000"/>
                  </a:schemeClr>
                </a:solidFill>
                <a:latin typeface="微软雅黑" pitchFamily="34" charset="-122"/>
                <a:ea typeface="微软雅黑" pitchFamily="34" charset="-122"/>
              </a:rPr>
              <a:t>方便更多，有时根据实际需要，我们通常结合两个库一起使用。下面具体说明。</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7146" y="2420888"/>
            <a:ext cx="3818451" cy="32775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2280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7170"/>
                                        </p:tgtEl>
                                        <p:attrNameLst>
                                          <p:attrName>style.visibility</p:attrName>
                                        </p:attrNameLst>
                                      </p:cBhvr>
                                      <p:to>
                                        <p:strVal val="visible"/>
                                      </p:to>
                                    </p:set>
                                    <p:anim calcmode="lin" valueType="num">
                                      <p:cBhvr>
                                        <p:cTn id="17" dur="500" fill="hold"/>
                                        <p:tgtEl>
                                          <p:spTgt spid="7170"/>
                                        </p:tgtEl>
                                        <p:attrNameLst>
                                          <p:attrName>ppt_w</p:attrName>
                                        </p:attrNameLst>
                                      </p:cBhvr>
                                      <p:tavLst>
                                        <p:tav tm="0">
                                          <p:val>
                                            <p:fltVal val="0"/>
                                          </p:val>
                                        </p:tav>
                                        <p:tav tm="100000">
                                          <p:val>
                                            <p:strVal val="#ppt_w"/>
                                          </p:val>
                                        </p:tav>
                                      </p:tavLst>
                                    </p:anim>
                                    <p:anim calcmode="lin" valueType="num">
                                      <p:cBhvr>
                                        <p:cTn id="18" dur="500" fill="hold"/>
                                        <p:tgtEl>
                                          <p:spTgt spid="7170"/>
                                        </p:tgtEl>
                                        <p:attrNameLst>
                                          <p:attrName>ppt_h</p:attrName>
                                        </p:attrNameLst>
                                      </p:cBhvr>
                                      <p:tavLst>
                                        <p:tav tm="0">
                                          <p:val>
                                            <p:fltVal val="0"/>
                                          </p:val>
                                        </p:tav>
                                        <p:tav tm="100000">
                                          <p:val>
                                            <p:strVal val="#ppt_h"/>
                                          </p:val>
                                        </p:tav>
                                      </p:tavLst>
                                    </p:anim>
                                    <p:animEffect transition="in" filter="fade">
                                      <p:cBhvr>
                                        <p:cTn id="19" dur="500"/>
                                        <p:tgtEl>
                                          <p:spTgt spid="7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754326"/>
          </a:xfrm>
          <a:prstGeom prst="rect">
            <a:avLst/>
          </a:prstGeom>
          <a:noFill/>
        </p:spPr>
        <p:txBody>
          <a:bodyPr wrap="square" rtlCol="0">
            <a:spAutoFit/>
          </a:bodyPr>
          <a:lstStyle/>
          <a:p>
            <a:pPr latinLnBrk="0">
              <a:lnSpc>
                <a:spcPct val="200000"/>
              </a:lnSpc>
            </a:pPr>
            <a:r>
              <a:rPr lang="en-US" altLang="zh-CN" b="1">
                <a:solidFill>
                  <a:schemeClr val="accent5">
                    <a:lumMod val="50000"/>
                  </a:schemeClr>
                </a:solidFill>
                <a:latin typeface="微软雅黑" pitchFamily="34" charset="-122"/>
                <a:ea typeface="微软雅黑" pitchFamily="34" charset="-122"/>
              </a:rPr>
              <a:t>requets</a:t>
            </a:r>
            <a:r>
              <a:rPr lang="zh-CN" altLang="en-US" b="1" smtClean="0">
                <a:solidFill>
                  <a:schemeClr val="accent5">
                    <a:lumMod val="50000"/>
                  </a:schemeClr>
                </a:solidFill>
                <a:latin typeface="微软雅黑" pitchFamily="34" charset="-122"/>
                <a:ea typeface="微软雅黑" pitchFamily="34" charset="-122"/>
              </a:rPr>
              <a:t>库</a:t>
            </a:r>
            <a:r>
              <a:rPr lang="zh-CN" altLang="en-US" b="1">
                <a:solidFill>
                  <a:schemeClr val="accent5">
                    <a:lumMod val="50000"/>
                  </a:schemeClr>
                </a:solidFill>
                <a:latin typeface="微软雅黑" pitchFamily="34" charset="-122"/>
                <a:ea typeface="微软雅黑" pitchFamily="34" charset="-122"/>
              </a:rPr>
              <a:t>的</a:t>
            </a: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高级用法</a:t>
            </a: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除上面简单的例子外，本课程教材上也提供了一些高级用法的实例：抓取网页、抓取文件、文件上传、获取</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、添加</a:t>
            </a: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、指定</a:t>
            </a:r>
            <a:r>
              <a:rPr lang="en-US" altLang="zh-CN" sz="1600" smtClean="0">
                <a:solidFill>
                  <a:schemeClr val="accent5">
                    <a:lumMod val="75000"/>
                  </a:schemeClr>
                </a:solidFill>
                <a:latin typeface="微软雅黑" pitchFamily="34" charset="-122"/>
                <a:ea typeface="微软雅黑" pitchFamily="34" charset="-122"/>
              </a:rPr>
              <a:t>CA</a:t>
            </a:r>
            <a:r>
              <a:rPr lang="zh-CN" altLang="en-US" sz="1600" smtClean="0">
                <a:solidFill>
                  <a:schemeClr val="accent5">
                    <a:lumMod val="75000"/>
                  </a:schemeClr>
                </a:solidFill>
                <a:latin typeface="微软雅黑" pitchFamily="34" charset="-122"/>
                <a:ea typeface="微软雅黑" pitchFamily="34" charset="-122"/>
              </a:rPr>
              <a:t>证书、指定代理等功能（相关代码在</a:t>
            </a:r>
            <a:r>
              <a:rPr lang="en-US" altLang="zh-CN" sz="1600" smtClean="0">
                <a:solidFill>
                  <a:schemeClr val="accent5">
                    <a:lumMod val="75000"/>
                  </a:schemeClr>
                </a:solidFill>
                <a:latin typeface="微软雅黑" pitchFamily="34" charset="-122"/>
                <a:ea typeface="微软雅黑" pitchFamily="34" charset="-122"/>
              </a:rPr>
              <a:t>C3.py</a:t>
            </a:r>
            <a:r>
              <a:rPr lang="zh-CN" altLang="en-US" sz="1600" smtClean="0">
                <a:solidFill>
                  <a:schemeClr val="accent5">
                    <a:lumMod val="75000"/>
                  </a:schemeClr>
                </a:solidFill>
                <a:latin typeface="微软雅黑" pitchFamily="34" charset="-122"/>
                <a:ea typeface="微软雅黑" pitchFamily="34" charset="-122"/>
              </a:rPr>
              <a:t>源文件中，教材上的代码有错误的地方，在</a:t>
            </a:r>
            <a:r>
              <a:rPr lang="en-US" altLang="zh-CN" sz="1600" smtClean="0">
                <a:solidFill>
                  <a:schemeClr val="accent5">
                    <a:lumMod val="75000"/>
                  </a:schemeClr>
                </a:solidFill>
                <a:latin typeface="微软雅黑" pitchFamily="34" charset="-122"/>
                <a:ea typeface="微软雅黑" pitchFamily="34" charset="-122"/>
              </a:rPr>
              <a:t>C3.py</a:t>
            </a:r>
            <a:r>
              <a:rPr lang="zh-CN" altLang="en-US" sz="1600" smtClean="0">
                <a:solidFill>
                  <a:schemeClr val="accent5">
                    <a:lumMod val="75000"/>
                  </a:schemeClr>
                </a:solidFill>
                <a:latin typeface="微软雅黑" pitchFamily="34" charset="-122"/>
                <a:ea typeface="微软雅黑" pitchFamily="34" charset="-122"/>
              </a:rPr>
              <a:t>中进行了修正）。</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647089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3600986"/>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a:t>
            </a:r>
            <a:r>
              <a:rPr lang="zh-CN" altLang="en-US" b="1">
                <a:solidFill>
                  <a:schemeClr val="accent5">
                    <a:lumMod val="50000"/>
                  </a:schemeClr>
                </a:solidFill>
                <a:latin typeface="微软雅黑" pitchFamily="34" charset="-122"/>
                <a:ea typeface="微软雅黑" pitchFamily="34" charset="-122"/>
              </a:rPr>
              <a:t>介绍</a:t>
            </a:r>
            <a:endParaRPr lang="zh-CN" altLang="en-US" b="1" smtClean="0">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a:solidFill>
                  <a:schemeClr val="accent5">
                    <a:lumMod val="75000"/>
                  </a:schemeClr>
                </a:solidFill>
                <a:latin typeface="微软雅黑" pitchFamily="34" charset="-122"/>
                <a:ea typeface="微软雅黑" pitchFamily="34" charset="-122"/>
              </a:rPr>
              <a:t>正则表达式</a:t>
            </a:r>
            <a:r>
              <a:rPr lang="zh-CN" altLang="en-US" sz="1600" smtClean="0">
                <a:solidFill>
                  <a:schemeClr val="accent5">
                    <a:lumMod val="75000"/>
                  </a:schemeClr>
                </a:solidFill>
                <a:latin typeface="微软雅黑" pitchFamily="34" charset="-122"/>
                <a:ea typeface="微软雅黑" pitchFamily="34" charset="-122"/>
              </a:rPr>
              <a:t>是有关文本字符处理的技术，它具有特定</a:t>
            </a:r>
            <a:r>
              <a:rPr lang="zh-CN" altLang="en-US" sz="1600">
                <a:solidFill>
                  <a:schemeClr val="accent5">
                    <a:lumMod val="75000"/>
                  </a:schemeClr>
                </a:solidFill>
                <a:latin typeface="微软雅黑" pitchFamily="34" charset="-122"/>
                <a:ea typeface="微软雅黑" pitchFamily="34" charset="-122"/>
              </a:rPr>
              <a:t>的语法结构</a:t>
            </a:r>
            <a:r>
              <a:rPr lang="zh-CN" altLang="en-US" sz="1600" smtClean="0">
                <a:solidFill>
                  <a:schemeClr val="accent5">
                    <a:lumMod val="75000"/>
                  </a:schemeClr>
                </a:solidFill>
                <a:latin typeface="微软雅黑" pitchFamily="34" charset="-122"/>
                <a:ea typeface="微软雅黑" pitchFamily="34" charset="-122"/>
              </a:rPr>
              <a:t>，可以实现</a:t>
            </a:r>
            <a:r>
              <a:rPr lang="zh-CN" altLang="en-US" sz="1600">
                <a:solidFill>
                  <a:schemeClr val="accent5">
                    <a:lumMod val="75000"/>
                  </a:schemeClr>
                </a:solidFill>
                <a:latin typeface="微软雅黑" pitchFamily="34" charset="-122"/>
                <a:ea typeface="微软雅黑" pitchFamily="34" charset="-122"/>
              </a:rPr>
              <a:t>字符串的检索、替换、匹配</a:t>
            </a:r>
            <a:r>
              <a:rPr lang="zh-CN" altLang="en-US" sz="1600" smtClean="0">
                <a:solidFill>
                  <a:schemeClr val="accent5">
                    <a:lumMod val="75000"/>
                  </a:schemeClr>
                </a:solidFill>
                <a:latin typeface="微软雅黑" pitchFamily="34" charset="-122"/>
                <a:ea typeface="微软雅黑" pitchFamily="34" charset="-122"/>
              </a:rPr>
              <a:t>验证等。</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VSCode</a:t>
            </a:r>
            <a:r>
              <a:rPr lang="zh-CN" altLang="en-US" sz="1600" smtClean="0">
                <a:solidFill>
                  <a:schemeClr val="accent5">
                    <a:lumMod val="75000"/>
                  </a:schemeClr>
                </a:solidFill>
                <a:latin typeface="微软雅黑" pitchFamily="34" charset="-122"/>
                <a:ea typeface="微软雅黑" pitchFamily="34" charset="-122"/>
              </a:rPr>
              <a:t>编辑器也提供了正则匹配的功能，利用此功能我们可以方便的进行字符串的检索与替换。使用</a:t>
            </a:r>
            <a:r>
              <a:rPr lang="en-US" altLang="zh-CN" sz="1600" smtClean="0">
                <a:solidFill>
                  <a:schemeClr val="accent5">
                    <a:lumMod val="75000"/>
                  </a:schemeClr>
                </a:solidFill>
                <a:latin typeface="微软雅黑" pitchFamily="34" charset="-122"/>
                <a:ea typeface="微软雅黑" pitchFamily="34" charset="-122"/>
              </a:rPr>
              <a:t>`Ctrl+F`</a:t>
            </a:r>
            <a:r>
              <a:rPr lang="zh-CN" altLang="en-US" sz="1600" smtClean="0">
                <a:solidFill>
                  <a:schemeClr val="accent5">
                    <a:lumMod val="75000"/>
                  </a:schemeClr>
                </a:solidFill>
                <a:latin typeface="微软雅黑" pitchFamily="34" charset="-122"/>
                <a:ea typeface="微软雅黑" pitchFamily="34" charset="-122"/>
              </a:rPr>
              <a:t>可以快速调出搜索与替换功能，要启用正则匹配需点亮点号和星号在一起的小图标。</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下面例子列举出手机号和邮箱的正则表达式：</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5895" y="3573016"/>
            <a:ext cx="3180953" cy="268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1338" y="4509706"/>
            <a:ext cx="4170065" cy="6867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2"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64761" y="5301208"/>
            <a:ext cx="4166642" cy="693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30938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8194"/>
                                        </p:tgtEl>
                                        <p:attrNameLst>
                                          <p:attrName>style.visibility</p:attrName>
                                        </p:attrNameLst>
                                      </p:cBhvr>
                                      <p:to>
                                        <p:strVal val="visible"/>
                                      </p:to>
                                    </p:set>
                                    <p:anim calcmode="lin" valueType="num">
                                      <p:cBhvr>
                                        <p:cTn id="22" dur="500" fill="hold"/>
                                        <p:tgtEl>
                                          <p:spTgt spid="8194"/>
                                        </p:tgtEl>
                                        <p:attrNameLst>
                                          <p:attrName>ppt_w</p:attrName>
                                        </p:attrNameLst>
                                      </p:cBhvr>
                                      <p:tavLst>
                                        <p:tav tm="0">
                                          <p:val>
                                            <p:fltVal val="0"/>
                                          </p:val>
                                        </p:tav>
                                        <p:tav tm="100000">
                                          <p:val>
                                            <p:strVal val="#ppt_w"/>
                                          </p:val>
                                        </p:tav>
                                      </p:tavLst>
                                    </p:anim>
                                    <p:anim calcmode="lin" valueType="num">
                                      <p:cBhvr>
                                        <p:cTn id="23" dur="500" fill="hold"/>
                                        <p:tgtEl>
                                          <p:spTgt spid="8194"/>
                                        </p:tgtEl>
                                        <p:attrNameLst>
                                          <p:attrName>ppt_h</p:attrName>
                                        </p:attrNameLst>
                                      </p:cBhvr>
                                      <p:tavLst>
                                        <p:tav tm="0">
                                          <p:val>
                                            <p:fltVal val="0"/>
                                          </p:val>
                                        </p:tav>
                                        <p:tav tm="100000">
                                          <p:val>
                                            <p:strVal val="#ppt_h"/>
                                          </p:val>
                                        </p:tav>
                                      </p:tavLst>
                                    </p:anim>
                                    <p:animEffect transition="in" filter="fade">
                                      <p:cBhvr>
                                        <p:cTn id="24" dur="500"/>
                                        <p:tgtEl>
                                          <p:spTgt spid="8194"/>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nodeType="clickEffect">
                                  <p:stCondLst>
                                    <p:cond delay="0"/>
                                  </p:stCondLst>
                                  <p:childTnLst>
                                    <p:set>
                                      <p:cBhvr>
                                        <p:cTn id="28" dur="1" fill="hold">
                                          <p:stCondLst>
                                            <p:cond delay="0"/>
                                          </p:stCondLst>
                                        </p:cTn>
                                        <p:tgtEl>
                                          <p:spTgt spid="11">
                                            <p:txEl>
                                              <p:pRg st="5" end="5"/>
                                            </p:txEl>
                                          </p:spTgt>
                                        </p:tgtEl>
                                        <p:attrNameLst>
                                          <p:attrName>style.visibility</p:attrName>
                                        </p:attrNameLst>
                                      </p:cBhvr>
                                      <p:to>
                                        <p:strVal val="visible"/>
                                      </p:to>
                                    </p:set>
                                    <p:animEffect transition="in" filter="randombar(horizontal)">
                                      <p:cBhvr>
                                        <p:cTn id="29" dur="500"/>
                                        <p:tgtEl>
                                          <p:spTgt spid="11">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9221"/>
                                        </p:tgtEl>
                                        <p:attrNameLst>
                                          <p:attrName>style.visibility</p:attrName>
                                        </p:attrNameLst>
                                      </p:cBhvr>
                                      <p:to>
                                        <p:strVal val="visible"/>
                                      </p:to>
                                    </p:set>
                                    <p:anim calcmode="lin" valueType="num">
                                      <p:cBhvr>
                                        <p:cTn id="34" dur="500" fill="hold"/>
                                        <p:tgtEl>
                                          <p:spTgt spid="9221"/>
                                        </p:tgtEl>
                                        <p:attrNameLst>
                                          <p:attrName>ppt_w</p:attrName>
                                        </p:attrNameLst>
                                      </p:cBhvr>
                                      <p:tavLst>
                                        <p:tav tm="0">
                                          <p:val>
                                            <p:fltVal val="0"/>
                                          </p:val>
                                        </p:tav>
                                        <p:tav tm="100000">
                                          <p:val>
                                            <p:strVal val="#ppt_w"/>
                                          </p:val>
                                        </p:tav>
                                      </p:tavLst>
                                    </p:anim>
                                    <p:anim calcmode="lin" valueType="num">
                                      <p:cBhvr>
                                        <p:cTn id="35" dur="500" fill="hold"/>
                                        <p:tgtEl>
                                          <p:spTgt spid="9221"/>
                                        </p:tgtEl>
                                        <p:attrNameLst>
                                          <p:attrName>ppt_h</p:attrName>
                                        </p:attrNameLst>
                                      </p:cBhvr>
                                      <p:tavLst>
                                        <p:tav tm="0">
                                          <p:val>
                                            <p:fltVal val="0"/>
                                          </p:val>
                                        </p:tav>
                                        <p:tav tm="100000">
                                          <p:val>
                                            <p:strVal val="#ppt_h"/>
                                          </p:val>
                                        </p:tav>
                                      </p:tavLst>
                                    </p:anim>
                                    <p:animEffect transition="in" filter="fade">
                                      <p:cBhvr>
                                        <p:cTn id="36" dur="500"/>
                                        <p:tgtEl>
                                          <p:spTgt spid="9221"/>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9222"/>
                                        </p:tgtEl>
                                        <p:attrNameLst>
                                          <p:attrName>style.visibility</p:attrName>
                                        </p:attrNameLst>
                                      </p:cBhvr>
                                      <p:to>
                                        <p:strVal val="visible"/>
                                      </p:to>
                                    </p:set>
                                    <p:anim calcmode="lin" valueType="num">
                                      <p:cBhvr>
                                        <p:cTn id="41" dur="500" fill="hold"/>
                                        <p:tgtEl>
                                          <p:spTgt spid="9222"/>
                                        </p:tgtEl>
                                        <p:attrNameLst>
                                          <p:attrName>ppt_w</p:attrName>
                                        </p:attrNameLst>
                                      </p:cBhvr>
                                      <p:tavLst>
                                        <p:tav tm="0">
                                          <p:val>
                                            <p:fltVal val="0"/>
                                          </p:val>
                                        </p:tav>
                                        <p:tav tm="100000">
                                          <p:val>
                                            <p:strVal val="#ppt_w"/>
                                          </p:val>
                                        </p:tav>
                                      </p:tavLst>
                                    </p:anim>
                                    <p:anim calcmode="lin" valueType="num">
                                      <p:cBhvr>
                                        <p:cTn id="42" dur="500" fill="hold"/>
                                        <p:tgtEl>
                                          <p:spTgt spid="9222"/>
                                        </p:tgtEl>
                                        <p:attrNameLst>
                                          <p:attrName>ppt_h</p:attrName>
                                        </p:attrNameLst>
                                      </p:cBhvr>
                                      <p:tavLst>
                                        <p:tav tm="0">
                                          <p:val>
                                            <p:fltVal val="0"/>
                                          </p:val>
                                        </p:tav>
                                        <p:tav tm="100000">
                                          <p:val>
                                            <p:strVal val="#ppt_h"/>
                                          </p:val>
                                        </p:tav>
                                      </p:tavLst>
                                    </p:anim>
                                    <p:animEffect transition="in" filter="fade">
                                      <p:cBhvr>
                                        <p:cTn id="43" dur="500"/>
                                        <p:tgtEl>
                                          <p:spTgt spid="9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匹配规则</a:t>
            </a: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正则表达式看似乱糟糟的，其实包含特定</a:t>
            </a:r>
            <a:r>
              <a:rPr lang="zh-CN" altLang="en-US" sz="1600">
                <a:solidFill>
                  <a:schemeClr val="accent5">
                    <a:lumMod val="75000"/>
                  </a:schemeClr>
                </a:solidFill>
                <a:latin typeface="微软雅黑" pitchFamily="34" charset="-122"/>
                <a:ea typeface="微软雅黑" pitchFamily="34" charset="-122"/>
              </a:rPr>
              <a:t>的</a:t>
            </a:r>
            <a:r>
              <a:rPr lang="zh-CN" altLang="en-US" sz="1600" smtClean="0">
                <a:solidFill>
                  <a:schemeClr val="accent5">
                    <a:lumMod val="75000"/>
                  </a:schemeClr>
                </a:solidFill>
                <a:latin typeface="微软雅黑" pitchFamily="34" charset="-122"/>
                <a:ea typeface="微软雅黑" pitchFamily="34" charset="-122"/>
              </a:rPr>
              <a:t>语法规则。只是掌握这些规则写起来才能得心应手。下面例子列举出常见的正则匹配规则：</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2132" y="2348880"/>
            <a:ext cx="5119737" cy="4248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4930" y="2732077"/>
            <a:ext cx="4754141" cy="36492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17663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0243"/>
                                        </p:tgtEl>
                                        <p:attrNameLst>
                                          <p:attrName>style.visibility</p:attrName>
                                        </p:attrNameLst>
                                      </p:cBhvr>
                                      <p:to>
                                        <p:strVal val="visible"/>
                                      </p:to>
                                    </p:set>
                                    <p:anim calcmode="lin" valueType="num">
                                      <p:cBhvr>
                                        <p:cTn id="17" dur="500" fill="hold"/>
                                        <p:tgtEl>
                                          <p:spTgt spid="10243"/>
                                        </p:tgtEl>
                                        <p:attrNameLst>
                                          <p:attrName>ppt_w</p:attrName>
                                        </p:attrNameLst>
                                      </p:cBhvr>
                                      <p:tavLst>
                                        <p:tav tm="0">
                                          <p:val>
                                            <p:fltVal val="0"/>
                                          </p:val>
                                        </p:tav>
                                        <p:tav tm="100000">
                                          <p:val>
                                            <p:strVal val="#ppt_w"/>
                                          </p:val>
                                        </p:tav>
                                      </p:tavLst>
                                    </p:anim>
                                    <p:anim calcmode="lin" valueType="num">
                                      <p:cBhvr>
                                        <p:cTn id="18" dur="500" fill="hold"/>
                                        <p:tgtEl>
                                          <p:spTgt spid="10243"/>
                                        </p:tgtEl>
                                        <p:attrNameLst>
                                          <p:attrName>ppt_h</p:attrName>
                                        </p:attrNameLst>
                                      </p:cBhvr>
                                      <p:tavLst>
                                        <p:tav tm="0">
                                          <p:val>
                                            <p:fltVal val="0"/>
                                          </p:val>
                                        </p:tav>
                                        <p:tav tm="100000">
                                          <p:val>
                                            <p:strVal val="#ppt_h"/>
                                          </p:val>
                                        </p:tav>
                                      </p:tavLst>
                                    </p:anim>
                                    <p:animEffect transition="in" filter="fade">
                                      <p:cBhvr>
                                        <p:cTn id="19" dur="500"/>
                                        <p:tgtEl>
                                          <p:spTgt spid="10243"/>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10244"/>
                                        </p:tgtEl>
                                        <p:attrNameLst>
                                          <p:attrName>style.visibility</p:attrName>
                                        </p:attrNameLst>
                                      </p:cBhvr>
                                      <p:to>
                                        <p:strVal val="visible"/>
                                      </p:to>
                                    </p:set>
                                    <p:anim calcmode="lin" valueType="num">
                                      <p:cBhvr>
                                        <p:cTn id="24" dur="500" fill="hold"/>
                                        <p:tgtEl>
                                          <p:spTgt spid="10244"/>
                                        </p:tgtEl>
                                        <p:attrNameLst>
                                          <p:attrName>ppt_w</p:attrName>
                                        </p:attrNameLst>
                                      </p:cBhvr>
                                      <p:tavLst>
                                        <p:tav tm="0">
                                          <p:val>
                                            <p:fltVal val="0"/>
                                          </p:val>
                                        </p:tav>
                                        <p:tav tm="100000">
                                          <p:val>
                                            <p:strVal val="#ppt_w"/>
                                          </p:val>
                                        </p:tav>
                                      </p:tavLst>
                                    </p:anim>
                                    <p:anim calcmode="lin" valueType="num">
                                      <p:cBhvr>
                                        <p:cTn id="25" dur="500" fill="hold"/>
                                        <p:tgtEl>
                                          <p:spTgt spid="10244"/>
                                        </p:tgtEl>
                                        <p:attrNameLst>
                                          <p:attrName>ppt_h</p:attrName>
                                        </p:attrNameLst>
                                      </p:cBhvr>
                                      <p:tavLst>
                                        <p:tav tm="0">
                                          <p:val>
                                            <p:fltVal val="0"/>
                                          </p:val>
                                        </p:tav>
                                        <p:tav tm="100000">
                                          <p:val>
                                            <p:strVal val="#ppt_h"/>
                                          </p:val>
                                        </p:tav>
                                      </p:tavLst>
                                    </p:anim>
                                    <p:animEffect transition="in" filter="fade">
                                      <p:cBhvr>
                                        <p:cTn id="26" dur="500"/>
                                        <p:tgtEl>
                                          <p:spTgt spid="10244"/>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xit" presetSubtype="32" fill="hold" nodeType="clickEffect">
                                  <p:stCondLst>
                                    <p:cond delay="0"/>
                                  </p:stCondLst>
                                  <p:childTnLst>
                                    <p:anim calcmode="lin" valueType="num">
                                      <p:cBhvr>
                                        <p:cTn id="30" dur="500"/>
                                        <p:tgtEl>
                                          <p:spTgt spid="10243"/>
                                        </p:tgtEl>
                                        <p:attrNameLst>
                                          <p:attrName>ppt_w</p:attrName>
                                        </p:attrNameLst>
                                      </p:cBhvr>
                                      <p:tavLst>
                                        <p:tav tm="0">
                                          <p:val>
                                            <p:strVal val="ppt_w"/>
                                          </p:val>
                                        </p:tav>
                                        <p:tav tm="100000">
                                          <p:val>
                                            <p:fltVal val="0"/>
                                          </p:val>
                                        </p:tav>
                                      </p:tavLst>
                                    </p:anim>
                                    <p:anim calcmode="lin" valueType="num">
                                      <p:cBhvr>
                                        <p:cTn id="31" dur="500"/>
                                        <p:tgtEl>
                                          <p:spTgt spid="10243"/>
                                        </p:tgtEl>
                                        <p:attrNameLst>
                                          <p:attrName>ppt_h</p:attrName>
                                        </p:attrNameLst>
                                      </p:cBhvr>
                                      <p:tavLst>
                                        <p:tav tm="0">
                                          <p:val>
                                            <p:strVal val="ppt_h"/>
                                          </p:val>
                                        </p:tav>
                                        <p:tav tm="100000">
                                          <p:val>
                                            <p:fltVal val="0"/>
                                          </p:val>
                                        </p:tav>
                                      </p:tavLst>
                                    </p:anim>
                                    <p:animEffect transition="out" filter="fade">
                                      <p:cBhvr>
                                        <p:cTn id="32" dur="500"/>
                                        <p:tgtEl>
                                          <p:spTgt spid="10243"/>
                                        </p:tgtEl>
                                      </p:cBhvr>
                                    </p:animEffect>
                                    <p:set>
                                      <p:cBhvr>
                                        <p:cTn id="33" dur="1" fill="hold">
                                          <p:stCondLst>
                                            <p:cond delay="499"/>
                                          </p:stCondLst>
                                        </p:cTn>
                                        <p:tgtEl>
                                          <p:spTgt spid="1024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常用函数</a:t>
            </a: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正则表达式并非</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独有，任何其他编程语言都能实现正则表达式。对于</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而言，</a:t>
            </a:r>
            <a:r>
              <a:rPr lang="en-US" altLang="zh-CN" sz="1600" smtClean="0">
                <a:solidFill>
                  <a:schemeClr val="accent5">
                    <a:lumMod val="75000"/>
                  </a:schemeClr>
                </a:solidFill>
                <a:latin typeface="微软雅黑" pitchFamily="34" charset="-122"/>
                <a:ea typeface="微软雅黑" pitchFamily="34" charset="-122"/>
              </a:rPr>
              <a:t>re</a:t>
            </a:r>
            <a:r>
              <a:rPr lang="zh-CN" altLang="en-US" sz="1600" smtClean="0">
                <a:solidFill>
                  <a:schemeClr val="accent5">
                    <a:lumMod val="75000"/>
                  </a:schemeClr>
                </a:solidFill>
                <a:latin typeface="微软雅黑" pitchFamily="34" charset="-122"/>
                <a:ea typeface="微软雅黑" pitchFamily="34" charset="-122"/>
              </a:rPr>
              <a:t>库提供了全面的正则表达式解析功能。下面列举了常用了正则匹配函数：</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aphicFrame>
        <p:nvGraphicFramePr>
          <p:cNvPr id="2" name="表格 1"/>
          <p:cNvGraphicFramePr>
            <a:graphicFrameLocks noGrp="1"/>
          </p:cNvGraphicFramePr>
          <p:nvPr>
            <p:extLst>
              <p:ext uri="{D42A27DB-BD31-4B8C-83A1-F6EECF244321}">
                <p14:modId xmlns:p14="http://schemas.microsoft.com/office/powerpoint/2010/main" val="2267505917"/>
              </p:ext>
            </p:extLst>
          </p:nvPr>
        </p:nvGraphicFramePr>
        <p:xfrm>
          <a:off x="427019" y="2492896"/>
          <a:ext cx="8289962" cy="3337560"/>
        </p:xfrm>
        <a:graphic>
          <a:graphicData uri="http://schemas.openxmlformats.org/drawingml/2006/table">
            <a:tbl>
              <a:tblPr firstRow="1" bandRow="1">
                <a:tableStyleId>{5C22544A-7EE6-4342-B048-85BDC9FD1C3A}</a:tableStyleId>
              </a:tblPr>
              <a:tblGrid>
                <a:gridCol w="4000965"/>
                <a:gridCol w="4288997"/>
              </a:tblGrid>
              <a:tr h="370840">
                <a:tc>
                  <a:txBody>
                    <a:bodyPr/>
                    <a:lstStyle/>
                    <a:p>
                      <a:pPr algn="ctr"/>
                      <a:r>
                        <a:rPr lang="zh-CN" altLang="en-US" sz="1600" smtClean="0">
                          <a:latin typeface="微软雅黑" pitchFamily="34" charset="-122"/>
                          <a:ea typeface="微软雅黑" pitchFamily="34" charset="-122"/>
                        </a:rPr>
                        <a:t>函数原型</a:t>
                      </a:r>
                      <a:endParaRPr lang="zh-CN" altLang="en-US" sz="1600">
                        <a:latin typeface="微软雅黑" pitchFamily="34" charset="-122"/>
                        <a:ea typeface="微软雅黑" pitchFamily="34" charset="-122"/>
                      </a:endParaRPr>
                    </a:p>
                  </a:txBody>
                  <a:tcPr anchor="ctr"/>
                </a:tc>
                <a:tc>
                  <a:txBody>
                    <a:bodyPr/>
                    <a:lstStyle/>
                    <a:p>
                      <a:pPr algn="ctr"/>
                      <a:r>
                        <a:rPr lang="zh-CN" altLang="en-US" sz="1600" smtClean="0">
                          <a:latin typeface="微软雅黑" pitchFamily="34" charset="-122"/>
                          <a:ea typeface="微软雅黑" pitchFamily="34" charset="-122"/>
                        </a:rPr>
                        <a:t>功能描述</a:t>
                      </a:r>
                      <a:endParaRPr lang="zh-CN" altLang="en-US" sz="1600">
                        <a:latin typeface="微软雅黑" pitchFamily="34" charset="-122"/>
                        <a:ea typeface="微软雅黑" pitchFamily="34" charset="-122"/>
                      </a:endParaRPr>
                    </a:p>
                  </a:txBody>
                  <a:tcPr anchor="ctr"/>
                </a:tc>
              </a:tr>
              <a:tr h="370840">
                <a:tc>
                  <a:txBody>
                    <a:bodyPr/>
                    <a:lstStyle/>
                    <a:p>
                      <a:pPr algn="l"/>
                      <a:r>
                        <a:rPr lang="en-US" altLang="zh-CN" sz="1400" smtClean="0"/>
                        <a:t>re.compile</a:t>
                      </a:r>
                      <a:r>
                        <a:rPr lang="en-US" altLang="zh-CN" sz="1800" b="0" i="0" kern="1200" smtClean="0">
                          <a:solidFill>
                            <a:schemeClr val="dk1"/>
                          </a:solidFill>
                          <a:effectLst/>
                          <a:latin typeface="+mn-lt"/>
                          <a:ea typeface="+mn-ea"/>
                          <a:cs typeface="+mn-cs"/>
                        </a:rPr>
                        <a:t>(</a:t>
                      </a:r>
                      <a:r>
                        <a:rPr lang="en-US" altLang="zh-CN" sz="1800" b="0" i="1" kern="1200" smtClean="0">
                          <a:solidFill>
                            <a:schemeClr val="dk1"/>
                          </a:solidFill>
                          <a:effectLst/>
                          <a:latin typeface="+mn-lt"/>
                          <a:ea typeface="+mn-ea"/>
                          <a:cs typeface="+mn-cs"/>
                        </a:rPr>
                        <a:t>pattern</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flags=0</a:t>
                      </a:r>
                      <a:r>
                        <a:rPr lang="en-US" altLang="zh-CN" sz="1800" b="0" i="0" kern="1200" smtClean="0">
                          <a:solidFill>
                            <a:schemeClr val="dk1"/>
                          </a:solidFill>
                          <a:effectLst/>
                          <a:latin typeface="+mn-lt"/>
                          <a:ea typeface="+mn-ea"/>
                          <a:cs typeface="+mn-cs"/>
                        </a:rPr>
                        <a:t>)</a:t>
                      </a:r>
                      <a:endParaRPr lang="zh-CN" altLang="en-US" sz="1400">
                        <a:latin typeface="微软雅黑" pitchFamily="34" charset="-122"/>
                        <a:ea typeface="微软雅黑" pitchFamily="34" charset="-122"/>
                      </a:endParaRPr>
                    </a:p>
                  </a:txBody>
                  <a:tcPr anchor="ctr"/>
                </a:tc>
                <a:tc>
                  <a:txBody>
                    <a:bodyPr/>
                    <a:lstStyle/>
                    <a:p>
                      <a:pPr algn="l"/>
                      <a:r>
                        <a:rPr lang="zh-CN" altLang="en-US" sz="1600" smtClean="0">
                          <a:latin typeface="微软雅黑" pitchFamily="34" charset="-122"/>
                          <a:ea typeface="微软雅黑" pitchFamily="34" charset="-122"/>
                        </a:rPr>
                        <a:t>将正则表达式的样式编译为一个正则表达式对象</a:t>
                      </a:r>
                      <a:endParaRPr lang="zh-CN" altLang="en-US" sz="1600">
                        <a:latin typeface="微软雅黑" pitchFamily="34" charset="-122"/>
                        <a:ea typeface="微软雅黑" pitchFamily="34" charset="-122"/>
                      </a:endParaRPr>
                    </a:p>
                  </a:txBody>
                  <a:tcPr anchor="ctr"/>
                </a:tc>
              </a:tr>
              <a:tr h="370840">
                <a:tc>
                  <a:txBody>
                    <a:bodyPr/>
                    <a:lstStyle/>
                    <a:p>
                      <a:pPr algn="l"/>
                      <a:r>
                        <a:rPr lang="en-US" altLang="zh-CN" sz="1400" smtClean="0"/>
                        <a:t>re.search</a:t>
                      </a:r>
                      <a:r>
                        <a:rPr lang="en-US" altLang="zh-CN" sz="1600" b="0" i="0" kern="1200" smtClean="0">
                          <a:solidFill>
                            <a:schemeClr val="dk1"/>
                          </a:solidFill>
                          <a:effectLst/>
                          <a:latin typeface="+mn-lt"/>
                          <a:ea typeface="+mn-ea"/>
                          <a:cs typeface="+mn-cs"/>
                        </a:rPr>
                        <a:t>(</a:t>
                      </a:r>
                      <a:r>
                        <a:rPr lang="en-US" altLang="zh-CN" sz="1600" b="0" i="1" kern="1200" smtClean="0">
                          <a:solidFill>
                            <a:schemeClr val="dk1"/>
                          </a:solidFill>
                          <a:effectLst/>
                          <a:latin typeface="+mn-lt"/>
                          <a:ea typeface="+mn-ea"/>
                          <a:cs typeface="+mn-cs"/>
                        </a:rPr>
                        <a:t>pattern</a:t>
                      </a:r>
                      <a:r>
                        <a:rPr lang="en-US" altLang="zh-CN" sz="1600" b="0" i="0" kern="1200" smtClean="0">
                          <a:solidFill>
                            <a:schemeClr val="dk1"/>
                          </a:solidFill>
                          <a:effectLst/>
                          <a:latin typeface="+mn-lt"/>
                          <a:ea typeface="+mn-ea"/>
                          <a:cs typeface="+mn-cs"/>
                        </a:rPr>
                        <a:t>, </a:t>
                      </a:r>
                      <a:r>
                        <a:rPr lang="en-US" altLang="zh-CN" sz="1600" b="0" i="1" kern="1200" smtClean="0">
                          <a:solidFill>
                            <a:schemeClr val="dk1"/>
                          </a:solidFill>
                          <a:effectLst/>
                          <a:latin typeface="+mn-lt"/>
                          <a:ea typeface="+mn-ea"/>
                          <a:cs typeface="+mn-cs"/>
                        </a:rPr>
                        <a:t>string</a:t>
                      </a:r>
                      <a:r>
                        <a:rPr lang="en-US" altLang="zh-CN" sz="1600" b="0" i="0" kern="1200" smtClean="0">
                          <a:solidFill>
                            <a:schemeClr val="dk1"/>
                          </a:solidFill>
                          <a:effectLst/>
                          <a:latin typeface="+mn-lt"/>
                          <a:ea typeface="+mn-ea"/>
                          <a:cs typeface="+mn-cs"/>
                        </a:rPr>
                        <a:t>, </a:t>
                      </a:r>
                      <a:r>
                        <a:rPr lang="en-US" altLang="zh-CN" sz="1600" b="0" i="1" kern="1200" smtClean="0">
                          <a:solidFill>
                            <a:schemeClr val="dk1"/>
                          </a:solidFill>
                          <a:effectLst/>
                          <a:latin typeface="+mn-lt"/>
                          <a:ea typeface="+mn-ea"/>
                          <a:cs typeface="+mn-cs"/>
                        </a:rPr>
                        <a:t>flags=0</a:t>
                      </a:r>
                      <a:r>
                        <a:rPr lang="en-US" altLang="zh-CN" sz="1600" b="0" i="0" kern="1200" smtClean="0">
                          <a:solidFill>
                            <a:schemeClr val="dk1"/>
                          </a:solidFill>
                          <a:effectLst/>
                          <a:latin typeface="+mn-lt"/>
                          <a:ea typeface="+mn-ea"/>
                          <a:cs typeface="+mn-cs"/>
                        </a:rPr>
                        <a:t>)</a:t>
                      </a:r>
                      <a:endParaRPr lang="zh-CN" altLang="en-US" sz="1400">
                        <a:latin typeface="微软雅黑" pitchFamily="34" charset="-122"/>
                        <a:ea typeface="微软雅黑" pitchFamily="34" charset="-122"/>
                      </a:endParaRPr>
                    </a:p>
                  </a:txBody>
                  <a:tcPr anchor="ctr"/>
                </a:tc>
                <a:tc>
                  <a:txBody>
                    <a:bodyPr/>
                    <a:lstStyle/>
                    <a:p>
                      <a:pPr algn="l"/>
                      <a:r>
                        <a:rPr lang="zh-CN" altLang="en-US" sz="1600" smtClean="0">
                          <a:latin typeface="微软雅黑" pitchFamily="34" charset="-122"/>
                          <a:ea typeface="微软雅黑" pitchFamily="34" charset="-122"/>
                        </a:rPr>
                        <a:t>扫描整个</a:t>
                      </a:r>
                      <a:r>
                        <a:rPr lang="en-US" altLang="zh-CN" sz="1600" smtClean="0">
                          <a:latin typeface="微软雅黑" pitchFamily="34" charset="-122"/>
                          <a:ea typeface="微软雅黑" pitchFamily="34" charset="-122"/>
                        </a:rPr>
                        <a:t>string</a:t>
                      </a:r>
                      <a:r>
                        <a:rPr lang="zh-CN" altLang="en-US" sz="1600" smtClean="0">
                          <a:latin typeface="微软雅黑" pitchFamily="34" charset="-122"/>
                          <a:ea typeface="微软雅黑" pitchFamily="34" charset="-122"/>
                        </a:rPr>
                        <a:t>找到匹配样式的第一个位置，有返回一个匹配对象，无匹配则返回</a:t>
                      </a:r>
                      <a:r>
                        <a:rPr lang="en-US" altLang="zh-CN" sz="1600" smtClean="0">
                          <a:latin typeface="微软雅黑" pitchFamily="34" charset="-122"/>
                          <a:ea typeface="微软雅黑" pitchFamily="34" charset="-122"/>
                        </a:rPr>
                        <a:t>None</a:t>
                      </a:r>
                      <a:endParaRPr lang="zh-CN" altLang="en-US" sz="1600">
                        <a:latin typeface="微软雅黑" pitchFamily="34" charset="-122"/>
                        <a:ea typeface="微软雅黑" pitchFamily="34" charset="-122"/>
                      </a:endParaRPr>
                    </a:p>
                  </a:txBody>
                  <a:tcPr anchor="ctr"/>
                </a:tc>
              </a:tr>
              <a:tr h="370840">
                <a:tc>
                  <a:txBody>
                    <a:bodyPr/>
                    <a:lstStyle/>
                    <a:p>
                      <a:pPr algn="l"/>
                      <a:r>
                        <a:rPr lang="en-US" altLang="zh-CN" sz="1400" smtClean="0"/>
                        <a:t>re.match</a:t>
                      </a:r>
                      <a:r>
                        <a:rPr lang="en-US" altLang="zh-CN" sz="1600" b="0" i="0" kern="1200" smtClean="0">
                          <a:solidFill>
                            <a:schemeClr val="dk1"/>
                          </a:solidFill>
                          <a:effectLst/>
                          <a:latin typeface="+mn-lt"/>
                          <a:ea typeface="+mn-ea"/>
                          <a:cs typeface="+mn-cs"/>
                        </a:rPr>
                        <a:t>(</a:t>
                      </a:r>
                      <a:r>
                        <a:rPr lang="en-US" altLang="zh-CN" sz="1600" b="0" i="1" kern="1200" smtClean="0">
                          <a:solidFill>
                            <a:schemeClr val="dk1"/>
                          </a:solidFill>
                          <a:effectLst/>
                          <a:latin typeface="+mn-lt"/>
                          <a:ea typeface="+mn-ea"/>
                          <a:cs typeface="+mn-cs"/>
                        </a:rPr>
                        <a:t>pattern</a:t>
                      </a:r>
                      <a:r>
                        <a:rPr lang="en-US" altLang="zh-CN" sz="1600" b="0" i="0" kern="1200" smtClean="0">
                          <a:solidFill>
                            <a:schemeClr val="dk1"/>
                          </a:solidFill>
                          <a:effectLst/>
                          <a:latin typeface="+mn-lt"/>
                          <a:ea typeface="+mn-ea"/>
                          <a:cs typeface="+mn-cs"/>
                        </a:rPr>
                        <a:t>, </a:t>
                      </a:r>
                      <a:r>
                        <a:rPr lang="en-US" altLang="zh-CN" sz="1600" b="0" i="1" kern="1200" smtClean="0">
                          <a:solidFill>
                            <a:schemeClr val="dk1"/>
                          </a:solidFill>
                          <a:effectLst/>
                          <a:latin typeface="+mn-lt"/>
                          <a:ea typeface="+mn-ea"/>
                          <a:cs typeface="+mn-cs"/>
                        </a:rPr>
                        <a:t>string</a:t>
                      </a:r>
                      <a:r>
                        <a:rPr lang="en-US" altLang="zh-CN" sz="1600" b="0" i="0" kern="1200" smtClean="0">
                          <a:solidFill>
                            <a:schemeClr val="dk1"/>
                          </a:solidFill>
                          <a:effectLst/>
                          <a:latin typeface="+mn-lt"/>
                          <a:ea typeface="+mn-ea"/>
                          <a:cs typeface="+mn-cs"/>
                        </a:rPr>
                        <a:t>, </a:t>
                      </a:r>
                      <a:r>
                        <a:rPr lang="en-US" altLang="zh-CN" sz="1600" b="0" i="1" kern="1200" smtClean="0">
                          <a:solidFill>
                            <a:schemeClr val="dk1"/>
                          </a:solidFill>
                          <a:effectLst/>
                          <a:latin typeface="+mn-lt"/>
                          <a:ea typeface="+mn-ea"/>
                          <a:cs typeface="+mn-cs"/>
                        </a:rPr>
                        <a:t>flags=0</a:t>
                      </a:r>
                      <a:r>
                        <a:rPr lang="en-US" altLang="zh-CN" sz="1600" b="0" i="0" kern="1200" smtClean="0">
                          <a:solidFill>
                            <a:schemeClr val="dk1"/>
                          </a:solidFill>
                          <a:effectLst/>
                          <a:latin typeface="+mn-lt"/>
                          <a:ea typeface="+mn-ea"/>
                          <a:cs typeface="+mn-cs"/>
                        </a:rPr>
                        <a:t>)</a:t>
                      </a:r>
                      <a:endParaRPr lang="zh-CN" altLang="en-US" sz="1400">
                        <a:latin typeface="微软雅黑" pitchFamily="34" charset="-122"/>
                        <a:ea typeface="微软雅黑" pitchFamily="34" charset="-122"/>
                      </a:endParaRPr>
                    </a:p>
                  </a:txBody>
                  <a:tcPr anchor="ctr"/>
                </a:tc>
                <a:tc>
                  <a:txBody>
                    <a:bodyPr/>
                    <a:lstStyle/>
                    <a:p>
                      <a:pPr algn="l"/>
                      <a:r>
                        <a:rPr lang="zh-CN" altLang="en-US" sz="1600" smtClean="0">
                          <a:latin typeface="微软雅黑" pitchFamily="34" charset="-122"/>
                          <a:ea typeface="微软雅黑" pitchFamily="34" charset="-122"/>
                        </a:rPr>
                        <a:t>从</a:t>
                      </a:r>
                      <a:r>
                        <a:rPr lang="en-US" altLang="zh-CN" sz="1600" smtClean="0">
                          <a:latin typeface="微软雅黑" pitchFamily="34" charset="-122"/>
                          <a:ea typeface="微软雅黑" pitchFamily="34" charset="-122"/>
                        </a:rPr>
                        <a:t>string</a:t>
                      </a:r>
                      <a:r>
                        <a:rPr lang="zh-CN" altLang="en-US" sz="1600" smtClean="0">
                          <a:latin typeface="微软雅黑" pitchFamily="34" charset="-122"/>
                          <a:ea typeface="微软雅黑" pitchFamily="34" charset="-122"/>
                        </a:rPr>
                        <a:t>开头进行匹配，返回同上</a:t>
                      </a:r>
                      <a:endParaRPr lang="zh-CN" altLang="en-US" sz="1600">
                        <a:latin typeface="微软雅黑" pitchFamily="34" charset="-122"/>
                        <a:ea typeface="微软雅黑" pitchFamily="34" charset="-122"/>
                      </a:endParaRPr>
                    </a:p>
                  </a:txBody>
                  <a:tcPr anchor="ctr"/>
                </a:tc>
              </a:tr>
              <a:tr h="370840">
                <a:tc>
                  <a:txBody>
                    <a:bodyPr/>
                    <a:lstStyle/>
                    <a:p>
                      <a:pPr algn="l"/>
                      <a:r>
                        <a:rPr lang="en-US" altLang="zh-CN" sz="1400" smtClean="0"/>
                        <a:t>re.fullmatch</a:t>
                      </a:r>
                      <a:r>
                        <a:rPr lang="en-US" altLang="zh-CN" sz="1600" b="0" i="0" kern="1200" smtClean="0">
                          <a:solidFill>
                            <a:schemeClr val="dk1"/>
                          </a:solidFill>
                          <a:effectLst/>
                          <a:latin typeface="+mn-lt"/>
                          <a:ea typeface="+mn-ea"/>
                          <a:cs typeface="+mn-cs"/>
                        </a:rPr>
                        <a:t>(</a:t>
                      </a:r>
                      <a:r>
                        <a:rPr lang="en-US" altLang="zh-CN" sz="1600" b="0" i="1" kern="1200" smtClean="0">
                          <a:solidFill>
                            <a:schemeClr val="dk1"/>
                          </a:solidFill>
                          <a:effectLst/>
                          <a:latin typeface="+mn-lt"/>
                          <a:ea typeface="+mn-ea"/>
                          <a:cs typeface="+mn-cs"/>
                        </a:rPr>
                        <a:t>pattern</a:t>
                      </a:r>
                      <a:r>
                        <a:rPr lang="en-US" altLang="zh-CN" sz="1600" b="0" i="0" kern="1200" smtClean="0">
                          <a:solidFill>
                            <a:schemeClr val="dk1"/>
                          </a:solidFill>
                          <a:effectLst/>
                          <a:latin typeface="+mn-lt"/>
                          <a:ea typeface="+mn-ea"/>
                          <a:cs typeface="+mn-cs"/>
                        </a:rPr>
                        <a:t>, </a:t>
                      </a:r>
                      <a:r>
                        <a:rPr lang="en-US" altLang="zh-CN" sz="1600" b="0" i="1" kern="1200" smtClean="0">
                          <a:solidFill>
                            <a:schemeClr val="dk1"/>
                          </a:solidFill>
                          <a:effectLst/>
                          <a:latin typeface="+mn-lt"/>
                          <a:ea typeface="+mn-ea"/>
                          <a:cs typeface="+mn-cs"/>
                        </a:rPr>
                        <a:t>string</a:t>
                      </a:r>
                      <a:r>
                        <a:rPr lang="en-US" altLang="zh-CN" sz="1600" b="0" i="0" kern="1200" smtClean="0">
                          <a:solidFill>
                            <a:schemeClr val="dk1"/>
                          </a:solidFill>
                          <a:effectLst/>
                          <a:latin typeface="+mn-lt"/>
                          <a:ea typeface="+mn-ea"/>
                          <a:cs typeface="+mn-cs"/>
                        </a:rPr>
                        <a:t>, </a:t>
                      </a:r>
                      <a:r>
                        <a:rPr lang="en-US" altLang="zh-CN" sz="1600" b="0" i="1" kern="1200" smtClean="0">
                          <a:solidFill>
                            <a:schemeClr val="dk1"/>
                          </a:solidFill>
                          <a:effectLst/>
                          <a:latin typeface="+mn-lt"/>
                          <a:ea typeface="+mn-ea"/>
                          <a:cs typeface="+mn-cs"/>
                        </a:rPr>
                        <a:t>flags=0</a:t>
                      </a:r>
                      <a:r>
                        <a:rPr lang="en-US" altLang="zh-CN" sz="1600" b="0" i="0" kern="1200" smtClean="0">
                          <a:solidFill>
                            <a:schemeClr val="dk1"/>
                          </a:solidFill>
                          <a:effectLst/>
                          <a:latin typeface="+mn-lt"/>
                          <a:ea typeface="+mn-ea"/>
                          <a:cs typeface="+mn-cs"/>
                        </a:rPr>
                        <a:t>)</a:t>
                      </a:r>
                      <a:endParaRPr lang="zh-CN" altLang="en-US" sz="1400">
                        <a:latin typeface="微软雅黑" pitchFamily="34" charset="-122"/>
                        <a:ea typeface="微软雅黑" pitchFamily="34" charset="-122"/>
                      </a:endParaRPr>
                    </a:p>
                  </a:txBody>
                  <a:tcPr anchor="ctr"/>
                </a:tc>
                <a:tc>
                  <a:txBody>
                    <a:bodyPr/>
                    <a:lstStyle/>
                    <a:p>
                      <a:pPr algn="l"/>
                      <a:r>
                        <a:rPr lang="zh-CN" altLang="en-US" sz="1600" smtClean="0">
                          <a:latin typeface="微软雅黑" pitchFamily="34" charset="-122"/>
                          <a:ea typeface="微软雅黑" pitchFamily="34" charset="-122"/>
                        </a:rPr>
                        <a:t>从字符串开头到结尾进行匹配，返回同上</a:t>
                      </a:r>
                      <a:endParaRPr lang="zh-CN" altLang="en-US" sz="1600">
                        <a:latin typeface="微软雅黑" pitchFamily="34" charset="-122"/>
                        <a:ea typeface="微软雅黑" pitchFamily="34" charset="-122"/>
                      </a:endParaRPr>
                    </a:p>
                  </a:txBody>
                  <a:tcPr anchor="ctr"/>
                </a:tc>
              </a:tr>
              <a:tr h="370840">
                <a:tc>
                  <a:txBody>
                    <a:bodyPr/>
                    <a:lstStyle/>
                    <a:p>
                      <a:pPr algn="l" latinLnBrk="0"/>
                      <a:r>
                        <a:rPr lang="en-US" altLang="zh-CN" sz="1400" smtClean="0"/>
                        <a:t>re.split</a:t>
                      </a:r>
                      <a:r>
                        <a:rPr lang="en-US" altLang="zh-CN" sz="1400" smtClean="0">
                          <a:effectLst/>
                        </a:rPr>
                        <a:t>(</a:t>
                      </a:r>
                      <a:r>
                        <a:rPr lang="en-US" altLang="zh-CN" sz="1600" i="1" kern="1200" smtClean="0">
                          <a:solidFill>
                            <a:schemeClr val="dk1"/>
                          </a:solidFill>
                          <a:effectLst/>
                          <a:latin typeface="+mn-lt"/>
                          <a:ea typeface="+mn-ea"/>
                          <a:cs typeface="+mn-cs"/>
                        </a:rPr>
                        <a:t>pattern</a:t>
                      </a:r>
                      <a:r>
                        <a:rPr lang="en-US" altLang="zh-CN" sz="1400" smtClean="0"/>
                        <a:t>, </a:t>
                      </a:r>
                      <a:r>
                        <a:rPr lang="en-US" altLang="zh-CN" sz="1600" i="1" kern="1200" smtClean="0">
                          <a:solidFill>
                            <a:schemeClr val="dk1"/>
                          </a:solidFill>
                          <a:effectLst/>
                          <a:latin typeface="+mn-lt"/>
                          <a:ea typeface="+mn-ea"/>
                          <a:cs typeface="+mn-cs"/>
                        </a:rPr>
                        <a:t>string</a:t>
                      </a:r>
                      <a:r>
                        <a:rPr lang="en-US" altLang="zh-CN" sz="1400" smtClean="0"/>
                        <a:t>, </a:t>
                      </a:r>
                      <a:r>
                        <a:rPr lang="en-US" altLang="zh-CN" sz="1600" i="1" kern="1200" smtClean="0">
                          <a:solidFill>
                            <a:schemeClr val="dk1"/>
                          </a:solidFill>
                          <a:effectLst/>
                          <a:latin typeface="+mn-lt"/>
                          <a:ea typeface="+mn-ea"/>
                          <a:cs typeface="+mn-cs"/>
                        </a:rPr>
                        <a:t>maxsplit=0</a:t>
                      </a:r>
                      <a:r>
                        <a:rPr lang="en-US" altLang="zh-CN" sz="1400" smtClean="0"/>
                        <a:t>, </a:t>
                      </a:r>
                      <a:r>
                        <a:rPr lang="en-US" altLang="zh-CN" sz="1600" i="1" kern="1200" smtClean="0">
                          <a:solidFill>
                            <a:schemeClr val="dk1"/>
                          </a:solidFill>
                          <a:effectLst/>
                          <a:latin typeface="+mn-lt"/>
                          <a:ea typeface="+mn-ea"/>
                          <a:cs typeface="+mn-cs"/>
                        </a:rPr>
                        <a:t>flags=0</a:t>
                      </a:r>
                      <a:r>
                        <a:rPr lang="en-US" altLang="zh-CN" sz="1400" smtClean="0">
                          <a:effectLst/>
                        </a:rPr>
                        <a:t>)</a:t>
                      </a:r>
                      <a:endParaRPr lang="zh-CN" altLang="en-US" sz="1400">
                        <a:latin typeface="微软雅黑" pitchFamily="34" charset="-122"/>
                        <a:ea typeface="微软雅黑" pitchFamily="34" charset="-122"/>
                      </a:endParaRPr>
                    </a:p>
                  </a:txBody>
                  <a:tcPr anchor="ctr"/>
                </a:tc>
                <a:tc>
                  <a:txBody>
                    <a:bodyPr/>
                    <a:lstStyle/>
                    <a:p>
                      <a:pPr algn="l"/>
                      <a:r>
                        <a:rPr lang="zh-CN" altLang="en-US" sz="1600" smtClean="0">
                          <a:latin typeface="微软雅黑" pitchFamily="34" charset="-122"/>
                          <a:ea typeface="微软雅黑" pitchFamily="34" charset="-122"/>
                        </a:rPr>
                        <a:t>用</a:t>
                      </a:r>
                      <a:r>
                        <a:rPr lang="en-US" altLang="zh-CN" sz="1600" smtClean="0">
                          <a:latin typeface="微软雅黑" pitchFamily="34" charset="-122"/>
                          <a:ea typeface="微软雅黑" pitchFamily="34" charset="-122"/>
                        </a:rPr>
                        <a:t>pattern</a:t>
                      </a:r>
                      <a:r>
                        <a:rPr lang="zh-CN" altLang="en-US" sz="1600" smtClean="0">
                          <a:latin typeface="微软雅黑" pitchFamily="34" charset="-122"/>
                          <a:ea typeface="微软雅黑" pitchFamily="34" charset="-122"/>
                        </a:rPr>
                        <a:t>切割 </a:t>
                      </a:r>
                      <a:r>
                        <a:rPr lang="en-US" altLang="zh-CN" sz="1600" smtClean="0">
                          <a:latin typeface="微软雅黑" pitchFamily="34" charset="-122"/>
                          <a:ea typeface="微软雅黑" pitchFamily="34" charset="-122"/>
                        </a:rPr>
                        <a:t>string </a:t>
                      </a:r>
                      <a:r>
                        <a:rPr lang="zh-CN" altLang="en-US" sz="1600" smtClean="0">
                          <a:latin typeface="微软雅黑" pitchFamily="34" charset="-122"/>
                          <a:ea typeface="微软雅黑" pitchFamily="34" charset="-122"/>
                        </a:rPr>
                        <a:t>。如果</a:t>
                      </a:r>
                      <a:r>
                        <a:rPr lang="en-US" altLang="zh-CN" sz="1600" smtClean="0">
                          <a:latin typeface="微软雅黑" pitchFamily="34" charset="-122"/>
                          <a:ea typeface="微软雅黑" pitchFamily="34" charset="-122"/>
                        </a:rPr>
                        <a:t>pattern</a:t>
                      </a:r>
                      <a:r>
                        <a:rPr lang="zh-CN" altLang="en-US" sz="1600" smtClean="0">
                          <a:latin typeface="微软雅黑" pitchFamily="34" charset="-122"/>
                          <a:ea typeface="微软雅黑" pitchFamily="34" charset="-122"/>
                        </a:rPr>
                        <a:t>包含括号，则每组都将包含括号里的内容。如果</a:t>
                      </a:r>
                      <a:r>
                        <a:rPr lang="en-US" altLang="zh-CN" sz="1600" smtClean="0">
                          <a:latin typeface="微软雅黑" pitchFamily="34" charset="-122"/>
                          <a:ea typeface="微软雅黑" pitchFamily="34" charset="-122"/>
                        </a:rPr>
                        <a:t>maxsplit</a:t>
                      </a:r>
                      <a:r>
                        <a:rPr lang="zh-CN" altLang="en-US" sz="1600" smtClean="0">
                          <a:latin typeface="微软雅黑" pitchFamily="34" charset="-122"/>
                          <a:ea typeface="微软雅黑" pitchFamily="34" charset="-122"/>
                        </a:rPr>
                        <a:t>非零， 则至多进行 </a:t>
                      </a:r>
                      <a:r>
                        <a:rPr lang="en-US" altLang="zh-CN" sz="1600" smtClean="0">
                          <a:latin typeface="微软雅黑" pitchFamily="34" charset="-122"/>
                          <a:ea typeface="微软雅黑" pitchFamily="34" charset="-122"/>
                        </a:rPr>
                        <a:t>maxsplit </a:t>
                      </a:r>
                      <a:r>
                        <a:rPr lang="zh-CN" altLang="en-US" sz="1600" smtClean="0">
                          <a:latin typeface="微软雅黑" pitchFamily="34" charset="-122"/>
                          <a:ea typeface="微软雅黑" pitchFamily="34" charset="-122"/>
                        </a:rPr>
                        <a:t>次分隔， 剩下的字符组成列表的最后一个元素</a:t>
                      </a:r>
                      <a:endParaRPr lang="zh-CN" altLang="en-US" sz="1600">
                        <a:latin typeface="微软雅黑" pitchFamily="34" charset="-122"/>
                        <a:ea typeface="微软雅黑" pitchFamily="34" charset="-122"/>
                      </a:endParaRPr>
                    </a:p>
                  </a:txBody>
                  <a:tcPr anchor="ctr"/>
                </a:tc>
              </a:tr>
            </a:tbl>
          </a:graphicData>
        </a:graphic>
      </p:graphicFrame>
    </p:spTree>
    <p:extLst>
      <p:ext uri="{BB962C8B-B14F-4D97-AF65-F5344CB8AC3E}">
        <p14:creationId xmlns:p14="http://schemas.microsoft.com/office/powerpoint/2010/main" val="3313857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908720"/>
            <a:ext cx="7776864" cy="1015663"/>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考核</a:t>
            </a:r>
            <a:r>
              <a:rPr lang="zh-CN" altLang="en-US" b="1">
                <a:solidFill>
                  <a:schemeClr val="accent5">
                    <a:lumMod val="50000"/>
                  </a:schemeClr>
                </a:solidFill>
                <a:latin typeface="微软雅黑" pitchFamily="34" charset="-122"/>
                <a:ea typeface="微软雅黑" pitchFamily="34" charset="-122"/>
              </a:rPr>
              <a:t>形式</a:t>
            </a:r>
          </a:p>
          <a:p>
            <a:pPr>
              <a:lnSpc>
                <a:spcPct val="150000"/>
              </a:lnSpc>
            </a:pPr>
            <a:r>
              <a:rPr lang="zh-CN" altLang="en-US" sz="1600">
                <a:solidFill>
                  <a:schemeClr val="accent5">
                    <a:lumMod val="75000"/>
                  </a:schemeClr>
                </a:solidFill>
                <a:latin typeface="微软雅黑" pitchFamily="34" charset="-122"/>
                <a:ea typeface="微软雅黑" pitchFamily="34" charset="-122"/>
              </a:rPr>
              <a:t>期末成绩 </a:t>
            </a:r>
            <a:r>
              <a:rPr lang="en-US" altLang="zh-CN" sz="1600">
                <a:solidFill>
                  <a:schemeClr val="accent5">
                    <a:lumMod val="75000"/>
                  </a:schemeClr>
                </a:solidFill>
                <a:latin typeface="微软雅黑" pitchFamily="34" charset="-122"/>
                <a:ea typeface="微软雅黑" pitchFamily="34" charset="-122"/>
              </a:rPr>
              <a:t>= </a:t>
            </a:r>
            <a:r>
              <a:rPr lang="zh-CN" altLang="en-US" sz="1600">
                <a:solidFill>
                  <a:schemeClr val="accent5">
                    <a:lumMod val="75000"/>
                  </a:schemeClr>
                </a:solidFill>
                <a:latin typeface="微软雅黑" pitchFamily="34" charset="-122"/>
                <a:ea typeface="微软雅黑" pitchFamily="34" charset="-122"/>
              </a:rPr>
              <a:t>（不定期考勤点名 </a:t>
            </a:r>
            <a:r>
              <a:rPr lang="en-US" altLang="zh-CN" sz="1600">
                <a:solidFill>
                  <a:schemeClr val="accent5">
                    <a:lumMod val="75000"/>
                  </a:schemeClr>
                </a:solidFill>
                <a:latin typeface="微软雅黑" pitchFamily="34" charset="-122"/>
                <a:ea typeface="微软雅黑" pitchFamily="34" charset="-122"/>
              </a:rPr>
              <a:t>+ </a:t>
            </a:r>
            <a:r>
              <a:rPr lang="zh-CN" altLang="en-US" sz="1600">
                <a:solidFill>
                  <a:schemeClr val="accent5">
                    <a:lumMod val="75000"/>
                  </a:schemeClr>
                </a:solidFill>
                <a:latin typeface="微软雅黑" pitchFamily="34" charset="-122"/>
                <a:ea typeface="微软雅黑" pitchFamily="34" charset="-122"/>
              </a:rPr>
              <a:t>课堂作业成绩 </a:t>
            </a:r>
            <a:r>
              <a:rPr lang="en-US" altLang="zh-CN" sz="1600">
                <a:solidFill>
                  <a:schemeClr val="accent5">
                    <a:lumMod val="75000"/>
                  </a:schemeClr>
                </a:solidFill>
                <a:latin typeface="微软雅黑" pitchFamily="34" charset="-122"/>
                <a:ea typeface="微软雅黑" pitchFamily="34" charset="-122"/>
              </a:rPr>
              <a:t>+ </a:t>
            </a:r>
            <a:r>
              <a:rPr lang="zh-CN" altLang="en-US" sz="1600">
                <a:solidFill>
                  <a:schemeClr val="accent5">
                    <a:lumMod val="75000"/>
                  </a:schemeClr>
                </a:solidFill>
                <a:latin typeface="微软雅黑" pitchFamily="34" charset="-122"/>
                <a:ea typeface="微软雅黑" pitchFamily="34" charset="-122"/>
              </a:rPr>
              <a:t>考卷分数）按比计算</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685645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6278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常用函数</a:t>
            </a: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aphicFrame>
        <p:nvGraphicFramePr>
          <p:cNvPr id="7" name="表格 6"/>
          <p:cNvGraphicFramePr>
            <a:graphicFrameLocks noGrp="1"/>
          </p:cNvGraphicFramePr>
          <p:nvPr>
            <p:extLst>
              <p:ext uri="{D42A27DB-BD31-4B8C-83A1-F6EECF244321}">
                <p14:modId xmlns:p14="http://schemas.microsoft.com/office/powerpoint/2010/main" val="371792205"/>
              </p:ext>
            </p:extLst>
          </p:nvPr>
        </p:nvGraphicFramePr>
        <p:xfrm>
          <a:off x="427019" y="1772816"/>
          <a:ext cx="8289962" cy="3180080"/>
        </p:xfrm>
        <a:graphic>
          <a:graphicData uri="http://schemas.openxmlformats.org/drawingml/2006/table">
            <a:tbl>
              <a:tblPr firstRow="1" bandRow="1">
                <a:tableStyleId>{5C22544A-7EE6-4342-B048-85BDC9FD1C3A}</a:tableStyleId>
              </a:tblPr>
              <a:tblGrid>
                <a:gridCol w="3998895"/>
                <a:gridCol w="4291067"/>
              </a:tblGrid>
              <a:tr h="370840">
                <a:tc>
                  <a:txBody>
                    <a:bodyPr/>
                    <a:lstStyle/>
                    <a:p>
                      <a:pPr algn="ctr"/>
                      <a:r>
                        <a:rPr lang="zh-CN" altLang="en-US" sz="1600" smtClean="0">
                          <a:latin typeface="微软雅黑" pitchFamily="34" charset="-122"/>
                          <a:ea typeface="微软雅黑" pitchFamily="34" charset="-122"/>
                        </a:rPr>
                        <a:t>函数原型</a:t>
                      </a:r>
                      <a:endParaRPr lang="zh-CN" altLang="en-US" sz="1600">
                        <a:latin typeface="微软雅黑" pitchFamily="34" charset="-122"/>
                        <a:ea typeface="微软雅黑" pitchFamily="34" charset="-122"/>
                      </a:endParaRPr>
                    </a:p>
                  </a:txBody>
                  <a:tcPr anchor="ctr"/>
                </a:tc>
                <a:tc>
                  <a:txBody>
                    <a:bodyPr/>
                    <a:lstStyle/>
                    <a:p>
                      <a:pPr algn="ctr"/>
                      <a:r>
                        <a:rPr lang="zh-CN" altLang="en-US" sz="1600" smtClean="0">
                          <a:latin typeface="微软雅黑" pitchFamily="34" charset="-122"/>
                          <a:ea typeface="微软雅黑" pitchFamily="34" charset="-122"/>
                        </a:rPr>
                        <a:t>功能描述</a:t>
                      </a:r>
                      <a:endParaRPr lang="zh-CN" altLang="en-US" sz="1600">
                        <a:latin typeface="微软雅黑" pitchFamily="34" charset="-122"/>
                        <a:ea typeface="微软雅黑" pitchFamily="34" charset="-122"/>
                      </a:endParaRPr>
                    </a:p>
                  </a:txBody>
                  <a:tcPr anchor="ctr"/>
                </a:tc>
              </a:tr>
              <a:tr h="370840">
                <a:tc>
                  <a:txBody>
                    <a:bodyPr/>
                    <a:lstStyle/>
                    <a:p>
                      <a:pPr algn="l"/>
                      <a:r>
                        <a:rPr lang="en-US" altLang="zh-CN" sz="1400" smtClean="0"/>
                        <a:t>re.findall</a:t>
                      </a:r>
                      <a:r>
                        <a:rPr lang="en-US" altLang="zh-CN" sz="1600" b="0" i="0" kern="1200" smtClean="0">
                          <a:solidFill>
                            <a:schemeClr val="dk1"/>
                          </a:solidFill>
                          <a:effectLst/>
                          <a:latin typeface="+mn-lt"/>
                          <a:ea typeface="+mn-ea"/>
                          <a:cs typeface="+mn-cs"/>
                        </a:rPr>
                        <a:t>(</a:t>
                      </a:r>
                      <a:r>
                        <a:rPr lang="en-US" altLang="zh-CN" sz="1600" b="0" i="1" kern="1200" smtClean="0">
                          <a:solidFill>
                            <a:schemeClr val="dk1"/>
                          </a:solidFill>
                          <a:effectLst/>
                          <a:latin typeface="+mn-lt"/>
                          <a:ea typeface="+mn-ea"/>
                          <a:cs typeface="+mn-cs"/>
                        </a:rPr>
                        <a:t>pattern</a:t>
                      </a:r>
                      <a:r>
                        <a:rPr lang="en-US" altLang="zh-CN" sz="1600" b="0" i="0" kern="1200" smtClean="0">
                          <a:solidFill>
                            <a:schemeClr val="dk1"/>
                          </a:solidFill>
                          <a:effectLst/>
                          <a:latin typeface="+mn-lt"/>
                          <a:ea typeface="+mn-ea"/>
                          <a:cs typeface="+mn-cs"/>
                        </a:rPr>
                        <a:t>, </a:t>
                      </a:r>
                      <a:r>
                        <a:rPr lang="en-US" altLang="zh-CN" sz="1600" b="0" i="1" kern="1200" smtClean="0">
                          <a:solidFill>
                            <a:schemeClr val="dk1"/>
                          </a:solidFill>
                          <a:effectLst/>
                          <a:latin typeface="+mn-lt"/>
                          <a:ea typeface="+mn-ea"/>
                          <a:cs typeface="+mn-cs"/>
                        </a:rPr>
                        <a:t>string</a:t>
                      </a:r>
                      <a:r>
                        <a:rPr lang="en-US" altLang="zh-CN" sz="1600" b="0" i="0" kern="1200" smtClean="0">
                          <a:solidFill>
                            <a:schemeClr val="dk1"/>
                          </a:solidFill>
                          <a:effectLst/>
                          <a:latin typeface="+mn-lt"/>
                          <a:ea typeface="+mn-ea"/>
                          <a:cs typeface="+mn-cs"/>
                        </a:rPr>
                        <a:t>, </a:t>
                      </a:r>
                      <a:r>
                        <a:rPr lang="en-US" altLang="zh-CN" sz="1600" b="0" i="1" kern="1200" smtClean="0">
                          <a:solidFill>
                            <a:schemeClr val="dk1"/>
                          </a:solidFill>
                          <a:effectLst/>
                          <a:latin typeface="+mn-lt"/>
                          <a:ea typeface="+mn-ea"/>
                          <a:cs typeface="+mn-cs"/>
                        </a:rPr>
                        <a:t>flags=0</a:t>
                      </a:r>
                      <a:r>
                        <a:rPr lang="en-US" altLang="zh-CN" sz="1600" b="0" i="0" kern="1200" smtClean="0">
                          <a:solidFill>
                            <a:schemeClr val="dk1"/>
                          </a:solidFill>
                          <a:effectLst/>
                          <a:latin typeface="+mn-lt"/>
                          <a:ea typeface="+mn-ea"/>
                          <a:cs typeface="+mn-cs"/>
                        </a:rPr>
                        <a:t>)</a:t>
                      </a:r>
                      <a:endParaRPr lang="zh-CN" altLang="en-US" sz="1400">
                        <a:latin typeface="微软雅黑" pitchFamily="34" charset="-122"/>
                        <a:ea typeface="微软雅黑" pitchFamily="34" charset="-122"/>
                      </a:endParaRPr>
                    </a:p>
                  </a:txBody>
                  <a:tcPr anchor="ctr"/>
                </a:tc>
                <a:tc>
                  <a:txBody>
                    <a:bodyPr/>
                    <a:lstStyle/>
                    <a:p>
                      <a:pPr algn="l"/>
                      <a:r>
                        <a:rPr lang="zh-CN" altLang="en-US" sz="1600" smtClean="0">
                          <a:latin typeface="微软雅黑" pitchFamily="34" charset="-122"/>
                          <a:ea typeface="微软雅黑" pitchFamily="34" charset="-122"/>
                        </a:rPr>
                        <a:t>扫描整个</a:t>
                      </a:r>
                      <a:r>
                        <a:rPr lang="en-US" altLang="zh-CN" sz="1600" smtClean="0">
                          <a:latin typeface="微软雅黑" pitchFamily="34" charset="-122"/>
                          <a:ea typeface="微软雅黑" pitchFamily="34" charset="-122"/>
                        </a:rPr>
                        <a:t>string</a:t>
                      </a:r>
                      <a:r>
                        <a:rPr lang="zh-CN" altLang="en-US" sz="1600" smtClean="0">
                          <a:latin typeface="微软雅黑" pitchFamily="34" charset="-122"/>
                          <a:ea typeface="微软雅黑" pitchFamily="34" charset="-122"/>
                        </a:rPr>
                        <a:t>并按顺序返回一个不重复的</a:t>
                      </a:r>
                      <a:r>
                        <a:rPr lang="en-US" altLang="zh-CN" sz="1600" smtClean="0">
                          <a:latin typeface="微软雅黑" pitchFamily="34" charset="-122"/>
                          <a:ea typeface="微软雅黑" pitchFamily="34" charset="-122"/>
                        </a:rPr>
                        <a:t>pattern</a:t>
                      </a:r>
                      <a:r>
                        <a:rPr lang="zh-CN" altLang="en-US" sz="1600" smtClean="0">
                          <a:latin typeface="微软雅黑" pitchFamily="34" charset="-122"/>
                          <a:ea typeface="微软雅黑" pitchFamily="34" charset="-122"/>
                        </a:rPr>
                        <a:t>的匹配列表</a:t>
                      </a:r>
                      <a:endParaRPr lang="zh-CN" altLang="en-US" sz="1600">
                        <a:latin typeface="微软雅黑" pitchFamily="34" charset="-122"/>
                        <a:ea typeface="微软雅黑" pitchFamily="34" charset="-122"/>
                      </a:endParaRPr>
                    </a:p>
                  </a:txBody>
                  <a:tcPr anchor="ctr"/>
                </a:tc>
              </a:tr>
              <a:tr h="370840">
                <a:tc>
                  <a:txBody>
                    <a:bodyPr/>
                    <a:lstStyle/>
                    <a:p>
                      <a:pPr algn="l"/>
                      <a:r>
                        <a:rPr lang="en-US" altLang="zh-CN" sz="1400" smtClean="0"/>
                        <a:t>re.finditer</a:t>
                      </a:r>
                      <a:r>
                        <a:rPr lang="en-US" altLang="zh-CN" sz="1800" b="0" i="0" kern="1200" smtClean="0">
                          <a:solidFill>
                            <a:schemeClr val="dk1"/>
                          </a:solidFill>
                          <a:effectLst/>
                          <a:latin typeface="+mn-lt"/>
                          <a:ea typeface="+mn-ea"/>
                          <a:cs typeface="+mn-cs"/>
                        </a:rPr>
                        <a:t>(</a:t>
                      </a:r>
                      <a:r>
                        <a:rPr lang="en-US" altLang="zh-CN" sz="1800" b="0" i="1" kern="1200" smtClean="0">
                          <a:solidFill>
                            <a:schemeClr val="dk1"/>
                          </a:solidFill>
                          <a:effectLst/>
                          <a:latin typeface="+mn-lt"/>
                          <a:ea typeface="+mn-ea"/>
                          <a:cs typeface="+mn-cs"/>
                        </a:rPr>
                        <a:t>pattern</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string</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flags=0</a:t>
                      </a:r>
                      <a:r>
                        <a:rPr lang="en-US" altLang="zh-CN" sz="1800" b="0" i="0" kern="1200" smtClean="0">
                          <a:solidFill>
                            <a:schemeClr val="dk1"/>
                          </a:solidFill>
                          <a:effectLst/>
                          <a:latin typeface="+mn-lt"/>
                          <a:ea typeface="+mn-ea"/>
                          <a:cs typeface="+mn-cs"/>
                        </a:rPr>
                        <a:t>)</a:t>
                      </a:r>
                      <a:endParaRPr lang="zh-CN" altLang="en-US" sz="1400">
                        <a:latin typeface="微软雅黑" pitchFamily="34" charset="-122"/>
                        <a:ea typeface="微软雅黑" pitchFamily="34" charset="-122"/>
                      </a:endParaRPr>
                    </a:p>
                  </a:txBody>
                  <a:tcPr anchor="ctr"/>
                </a:tc>
                <a:tc>
                  <a:txBody>
                    <a:bodyPr/>
                    <a:lstStyle/>
                    <a:p>
                      <a:pPr algn="l"/>
                      <a:r>
                        <a:rPr lang="en-US" altLang="zh-CN" sz="1600" smtClean="0">
                          <a:latin typeface="微软雅黑" pitchFamily="34" charset="-122"/>
                          <a:ea typeface="微软雅黑" pitchFamily="34" charset="-122"/>
                        </a:rPr>
                        <a:t>pattern</a:t>
                      </a:r>
                      <a:r>
                        <a:rPr lang="zh-CN" altLang="en-US" sz="1600" smtClean="0">
                          <a:latin typeface="微软雅黑" pitchFamily="34" charset="-122"/>
                          <a:ea typeface="微软雅黑" pitchFamily="34" charset="-122"/>
                        </a:rPr>
                        <a:t>在</a:t>
                      </a:r>
                      <a:r>
                        <a:rPr lang="en-US" altLang="zh-CN" sz="1600" smtClean="0">
                          <a:latin typeface="微软雅黑" pitchFamily="34" charset="-122"/>
                          <a:ea typeface="微软雅黑" pitchFamily="34" charset="-122"/>
                        </a:rPr>
                        <a:t>string </a:t>
                      </a:r>
                      <a:r>
                        <a:rPr lang="zh-CN" altLang="en-US" sz="1600" smtClean="0">
                          <a:latin typeface="微软雅黑" pitchFamily="34" charset="-122"/>
                          <a:ea typeface="微软雅黑" pitchFamily="34" charset="-122"/>
                        </a:rPr>
                        <a:t>里所有的非重复匹配，返回一个保存了 匹配对象迭代器 </a:t>
                      </a:r>
                      <a:r>
                        <a:rPr lang="en-US" altLang="zh-CN" sz="1600" smtClean="0">
                          <a:latin typeface="微软雅黑" pitchFamily="34" charset="-122"/>
                          <a:ea typeface="微软雅黑" pitchFamily="34" charset="-122"/>
                        </a:rPr>
                        <a:t>iterator</a:t>
                      </a:r>
                      <a:endParaRPr lang="zh-CN" altLang="en-US" sz="1600">
                        <a:latin typeface="微软雅黑" pitchFamily="34" charset="-122"/>
                        <a:ea typeface="微软雅黑" pitchFamily="34" charset="-122"/>
                      </a:endParaRPr>
                    </a:p>
                  </a:txBody>
                  <a:tcPr anchor="ctr"/>
                </a:tc>
              </a:tr>
              <a:tr h="370840">
                <a:tc>
                  <a:txBody>
                    <a:bodyPr/>
                    <a:lstStyle/>
                    <a:p>
                      <a:pPr algn="l"/>
                      <a:r>
                        <a:rPr lang="en-US" altLang="zh-CN" sz="1400" smtClean="0"/>
                        <a:t>re.sub</a:t>
                      </a:r>
                      <a:r>
                        <a:rPr lang="en-US" altLang="zh-CN" sz="1800" b="0" i="0" kern="1200" smtClean="0">
                          <a:solidFill>
                            <a:schemeClr val="dk1"/>
                          </a:solidFill>
                          <a:effectLst/>
                          <a:latin typeface="+mn-lt"/>
                          <a:ea typeface="+mn-ea"/>
                          <a:cs typeface="+mn-cs"/>
                        </a:rPr>
                        <a:t>(</a:t>
                      </a:r>
                      <a:r>
                        <a:rPr lang="en-US" altLang="zh-CN" sz="1800" b="0" i="1" kern="1200" smtClean="0">
                          <a:solidFill>
                            <a:schemeClr val="dk1"/>
                          </a:solidFill>
                          <a:effectLst/>
                          <a:latin typeface="+mn-lt"/>
                          <a:ea typeface="+mn-ea"/>
                          <a:cs typeface="+mn-cs"/>
                        </a:rPr>
                        <a:t>pattern</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repl</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string</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count=0</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flags=0</a:t>
                      </a:r>
                      <a:r>
                        <a:rPr lang="en-US" altLang="zh-CN" sz="1800" b="0" i="0" kern="1200" smtClean="0">
                          <a:solidFill>
                            <a:schemeClr val="dk1"/>
                          </a:solidFill>
                          <a:effectLst/>
                          <a:latin typeface="+mn-lt"/>
                          <a:ea typeface="+mn-ea"/>
                          <a:cs typeface="+mn-cs"/>
                        </a:rPr>
                        <a:t>)</a:t>
                      </a:r>
                      <a:endParaRPr lang="zh-CN" altLang="en-US" sz="1400">
                        <a:latin typeface="微软雅黑" pitchFamily="34" charset="-122"/>
                        <a:ea typeface="微软雅黑" pitchFamily="34" charset="-122"/>
                      </a:endParaRPr>
                    </a:p>
                  </a:txBody>
                  <a:tcPr anchor="ctr"/>
                </a:tc>
                <a:tc>
                  <a:txBody>
                    <a:bodyPr/>
                    <a:lstStyle/>
                    <a:p>
                      <a:pPr algn="l"/>
                      <a:r>
                        <a:rPr lang="zh-CN" altLang="en-US" sz="1600" smtClean="0">
                          <a:latin typeface="微软雅黑" pitchFamily="34" charset="-122"/>
                          <a:ea typeface="微软雅黑" pitchFamily="34" charset="-122"/>
                        </a:rPr>
                        <a:t>返回用</a:t>
                      </a:r>
                      <a:r>
                        <a:rPr lang="en-US" altLang="zh-CN" sz="1600" smtClean="0">
                          <a:latin typeface="微软雅黑" pitchFamily="34" charset="-122"/>
                          <a:ea typeface="微软雅黑" pitchFamily="34" charset="-122"/>
                        </a:rPr>
                        <a:t>repl</a:t>
                      </a:r>
                      <a:r>
                        <a:rPr lang="zh-CN" altLang="en-US" sz="1600" smtClean="0">
                          <a:latin typeface="微软雅黑" pitchFamily="34" charset="-122"/>
                          <a:ea typeface="微软雅黑" pitchFamily="34" charset="-122"/>
                        </a:rPr>
                        <a:t>替换在</a:t>
                      </a:r>
                      <a:r>
                        <a:rPr lang="en-US" altLang="zh-CN" sz="1600" smtClean="0">
                          <a:latin typeface="微软雅黑" pitchFamily="34" charset="-122"/>
                          <a:ea typeface="微软雅黑" pitchFamily="34" charset="-122"/>
                        </a:rPr>
                        <a:t>string</a:t>
                      </a:r>
                      <a:r>
                        <a:rPr lang="zh-CN" altLang="en-US" sz="1600" smtClean="0">
                          <a:latin typeface="微软雅黑" pitchFamily="34" charset="-122"/>
                          <a:ea typeface="微软雅黑" pitchFamily="34" charset="-122"/>
                        </a:rPr>
                        <a:t>最左边非重叠出现的</a:t>
                      </a:r>
                      <a:r>
                        <a:rPr lang="en-US" altLang="zh-CN" sz="1600" smtClean="0">
                          <a:latin typeface="微软雅黑" pitchFamily="34" charset="-122"/>
                          <a:ea typeface="微软雅黑" pitchFamily="34" charset="-122"/>
                        </a:rPr>
                        <a:t>pattern</a:t>
                      </a:r>
                      <a:r>
                        <a:rPr lang="zh-CN" altLang="en-US" sz="1600" smtClean="0">
                          <a:latin typeface="微软雅黑" pitchFamily="34" charset="-122"/>
                          <a:ea typeface="微软雅黑" pitchFamily="34" charset="-122"/>
                        </a:rPr>
                        <a:t>而获得的字符串（</a:t>
                      </a:r>
                      <a:r>
                        <a:rPr lang="en-US" altLang="zh-CN" sz="1600" smtClean="0">
                          <a:latin typeface="微软雅黑" pitchFamily="34" charset="-122"/>
                          <a:ea typeface="微软雅黑" pitchFamily="34" charset="-122"/>
                        </a:rPr>
                        <a:t>repl</a:t>
                      </a:r>
                      <a:r>
                        <a:rPr lang="zh-CN" altLang="en-US" sz="1600" smtClean="0">
                          <a:latin typeface="微软雅黑" pitchFamily="34" charset="-122"/>
                          <a:ea typeface="微软雅黑" pitchFamily="34" charset="-122"/>
                        </a:rPr>
                        <a:t>可为函数）</a:t>
                      </a:r>
                      <a:endParaRPr lang="zh-CN" altLang="en-US" sz="1600">
                        <a:latin typeface="微软雅黑" pitchFamily="34" charset="-122"/>
                        <a:ea typeface="微软雅黑" pitchFamily="34" charset="-122"/>
                      </a:endParaRPr>
                    </a:p>
                  </a:txBody>
                  <a:tcPr anchor="ctr"/>
                </a:tc>
              </a:tr>
              <a:tr h="370840">
                <a:tc>
                  <a:txBody>
                    <a:bodyPr/>
                    <a:lstStyle/>
                    <a:p>
                      <a:pPr algn="l"/>
                      <a:r>
                        <a:rPr lang="en-US" altLang="zh-CN" sz="1400" smtClean="0"/>
                        <a:t>re.subn</a:t>
                      </a:r>
                      <a:r>
                        <a:rPr lang="en-US" altLang="zh-CN" sz="1800" b="0" i="0" kern="1200" smtClean="0">
                          <a:solidFill>
                            <a:schemeClr val="dk1"/>
                          </a:solidFill>
                          <a:effectLst/>
                          <a:latin typeface="+mn-lt"/>
                          <a:ea typeface="+mn-ea"/>
                          <a:cs typeface="+mn-cs"/>
                        </a:rPr>
                        <a:t>(</a:t>
                      </a:r>
                      <a:r>
                        <a:rPr lang="en-US" altLang="zh-CN" sz="1800" b="0" i="1" kern="1200" smtClean="0">
                          <a:solidFill>
                            <a:schemeClr val="dk1"/>
                          </a:solidFill>
                          <a:effectLst/>
                          <a:latin typeface="+mn-lt"/>
                          <a:ea typeface="+mn-ea"/>
                          <a:cs typeface="+mn-cs"/>
                        </a:rPr>
                        <a:t>pattern</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repl</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string</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count=0</a:t>
                      </a:r>
                      <a:r>
                        <a:rPr lang="en-US" altLang="zh-CN" sz="1800" b="0" i="0" kern="1200" smtClean="0">
                          <a:solidFill>
                            <a:schemeClr val="dk1"/>
                          </a:solidFill>
                          <a:effectLst/>
                          <a:latin typeface="+mn-lt"/>
                          <a:ea typeface="+mn-ea"/>
                          <a:cs typeface="+mn-cs"/>
                        </a:rPr>
                        <a:t>, </a:t>
                      </a:r>
                      <a:r>
                        <a:rPr lang="en-US" altLang="zh-CN" sz="1800" b="0" i="1" kern="1200" smtClean="0">
                          <a:solidFill>
                            <a:schemeClr val="dk1"/>
                          </a:solidFill>
                          <a:effectLst/>
                          <a:latin typeface="+mn-lt"/>
                          <a:ea typeface="+mn-ea"/>
                          <a:cs typeface="+mn-cs"/>
                        </a:rPr>
                        <a:t>flags=0</a:t>
                      </a:r>
                      <a:r>
                        <a:rPr lang="en-US" altLang="zh-CN" sz="1800" b="0" i="0" kern="1200" smtClean="0">
                          <a:solidFill>
                            <a:schemeClr val="dk1"/>
                          </a:solidFill>
                          <a:effectLst/>
                          <a:latin typeface="+mn-lt"/>
                          <a:ea typeface="+mn-ea"/>
                          <a:cs typeface="+mn-cs"/>
                        </a:rPr>
                        <a:t>)</a:t>
                      </a:r>
                      <a:endParaRPr lang="zh-CN" altLang="en-US" sz="1400">
                        <a:latin typeface="微软雅黑" pitchFamily="34" charset="-122"/>
                        <a:ea typeface="微软雅黑" pitchFamily="34" charset="-122"/>
                      </a:endParaRPr>
                    </a:p>
                  </a:txBody>
                  <a:tcPr anchor="ctr"/>
                </a:tc>
                <a:tc>
                  <a:txBody>
                    <a:bodyPr/>
                    <a:lstStyle/>
                    <a:p>
                      <a:pPr algn="l"/>
                      <a:r>
                        <a:rPr lang="zh-CN" altLang="en-US" sz="1600" smtClean="0">
                          <a:latin typeface="微软雅黑" pitchFamily="34" charset="-122"/>
                          <a:ea typeface="微软雅黑" pitchFamily="34" charset="-122"/>
                        </a:rPr>
                        <a:t>与</a:t>
                      </a:r>
                      <a:r>
                        <a:rPr lang="en-US" altLang="zh-CN" sz="1600" smtClean="0">
                          <a:latin typeface="微软雅黑" pitchFamily="34" charset="-122"/>
                          <a:ea typeface="微软雅黑" pitchFamily="34" charset="-122"/>
                        </a:rPr>
                        <a:t>sub()</a:t>
                      </a:r>
                      <a:r>
                        <a:rPr lang="zh-CN" altLang="en-US" sz="1600" smtClean="0">
                          <a:latin typeface="微软雅黑" pitchFamily="34" charset="-122"/>
                          <a:ea typeface="微软雅黑" pitchFamily="34" charset="-122"/>
                        </a:rPr>
                        <a:t>相同，但返回的是一个元组 </a:t>
                      </a:r>
                      <a:r>
                        <a:rPr lang="en-US" altLang="zh-CN" sz="1600" smtClean="0">
                          <a:latin typeface="微软雅黑" pitchFamily="34" charset="-122"/>
                          <a:ea typeface="微软雅黑" pitchFamily="34" charset="-122"/>
                        </a:rPr>
                        <a:t>(</a:t>
                      </a:r>
                      <a:r>
                        <a:rPr lang="zh-CN" altLang="en-US" sz="1600" smtClean="0">
                          <a:latin typeface="微软雅黑" pitchFamily="34" charset="-122"/>
                          <a:ea typeface="微软雅黑" pitchFamily="34" charset="-122"/>
                        </a:rPr>
                        <a:t>字符串</a:t>
                      </a:r>
                      <a:r>
                        <a:rPr lang="en-US" altLang="zh-CN" sz="1600" smtClean="0">
                          <a:latin typeface="微软雅黑" pitchFamily="34" charset="-122"/>
                          <a:ea typeface="微软雅黑" pitchFamily="34" charset="-122"/>
                        </a:rPr>
                        <a:t>, </a:t>
                      </a:r>
                      <a:r>
                        <a:rPr lang="zh-CN" altLang="en-US" sz="1600" smtClean="0">
                          <a:latin typeface="微软雅黑" pitchFamily="34" charset="-122"/>
                          <a:ea typeface="微软雅黑" pitchFamily="34" charset="-122"/>
                        </a:rPr>
                        <a:t>替换次数</a:t>
                      </a:r>
                      <a:r>
                        <a:rPr lang="en-US" altLang="zh-CN" sz="1600" smtClean="0">
                          <a:latin typeface="微软雅黑" pitchFamily="34" charset="-122"/>
                          <a:ea typeface="微软雅黑" pitchFamily="34" charset="-122"/>
                        </a:rPr>
                        <a:t>)</a:t>
                      </a:r>
                      <a:endParaRPr lang="zh-CN" altLang="en-US" sz="1600">
                        <a:latin typeface="微软雅黑" pitchFamily="34" charset="-122"/>
                        <a:ea typeface="微软雅黑" pitchFamily="34" charset="-122"/>
                      </a:endParaRPr>
                    </a:p>
                  </a:txBody>
                  <a:tcPr anchor="ctr"/>
                </a:tc>
              </a:tr>
              <a:tr h="370840">
                <a:tc>
                  <a:txBody>
                    <a:bodyPr/>
                    <a:lstStyle/>
                    <a:p>
                      <a:pPr algn="l"/>
                      <a:r>
                        <a:rPr lang="en-US" altLang="zh-CN" sz="1400" smtClean="0"/>
                        <a:t>re.purge</a:t>
                      </a:r>
                      <a:r>
                        <a:rPr lang="en-US" altLang="zh-CN" sz="1800" b="0" i="0" kern="1200" smtClean="0">
                          <a:solidFill>
                            <a:schemeClr val="dk1"/>
                          </a:solidFill>
                          <a:effectLst/>
                          <a:latin typeface="+mn-lt"/>
                          <a:ea typeface="+mn-ea"/>
                          <a:cs typeface="+mn-cs"/>
                        </a:rPr>
                        <a:t>()</a:t>
                      </a:r>
                      <a:endParaRPr lang="zh-CN" altLang="en-US" sz="1400">
                        <a:latin typeface="微软雅黑" pitchFamily="34" charset="-122"/>
                        <a:ea typeface="微软雅黑" pitchFamily="34" charset="-122"/>
                      </a:endParaRPr>
                    </a:p>
                  </a:txBody>
                  <a:tcPr anchor="ctr"/>
                </a:tc>
                <a:tc>
                  <a:txBody>
                    <a:bodyPr/>
                    <a:lstStyle/>
                    <a:p>
                      <a:pPr algn="l"/>
                      <a:r>
                        <a:rPr lang="zh-CN" altLang="en-US" sz="1600" smtClean="0">
                          <a:latin typeface="微软雅黑" pitchFamily="34" charset="-122"/>
                          <a:ea typeface="微软雅黑" pitchFamily="34" charset="-122"/>
                        </a:rPr>
                        <a:t>清除正则表达式的缓存</a:t>
                      </a:r>
                      <a:endParaRPr lang="zh-CN" altLang="en-US" sz="1600">
                        <a:latin typeface="微软雅黑" pitchFamily="34" charset="-122"/>
                        <a:ea typeface="微软雅黑" pitchFamily="34" charset="-122"/>
                      </a:endParaRPr>
                    </a:p>
                  </a:txBody>
                  <a:tcPr anchor="ctr"/>
                </a:tc>
              </a:tr>
            </a:tbl>
          </a:graphicData>
        </a:graphic>
      </p:graphicFrame>
    </p:spTree>
    <p:extLst>
      <p:ext uri="{BB962C8B-B14F-4D97-AF65-F5344CB8AC3E}">
        <p14:creationId xmlns:p14="http://schemas.microsoft.com/office/powerpoint/2010/main" val="3585663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randombar(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6278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实例</a:t>
            </a: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1385" y="13648"/>
            <a:ext cx="6295807" cy="68524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71105" y="1916832"/>
            <a:ext cx="5725231" cy="38335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0858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9"/>
                                        </p:tgtEl>
                                        <p:attrNameLst>
                                          <p:attrName>ppt_w</p:attrName>
                                        </p:attrNameLst>
                                      </p:cBhvr>
                                      <p:tavLst>
                                        <p:tav tm="0">
                                          <p:val>
                                            <p:strVal val="ppt_w"/>
                                          </p:val>
                                        </p:tav>
                                        <p:tav tm="100000">
                                          <p:val>
                                            <p:fltVal val="0"/>
                                          </p:val>
                                        </p:tav>
                                      </p:tavLst>
                                    </p:anim>
                                    <p:anim calcmode="lin" valueType="num">
                                      <p:cBhvr>
                                        <p:cTn id="14" dur="500"/>
                                        <p:tgtEl>
                                          <p:spTgt spid="9"/>
                                        </p:tgtEl>
                                        <p:attrNameLst>
                                          <p:attrName>ppt_h</p:attrName>
                                        </p:attrNameLst>
                                      </p:cBhvr>
                                      <p:tavLst>
                                        <p:tav tm="0">
                                          <p:val>
                                            <p:strVal val="ppt_h"/>
                                          </p:val>
                                        </p:tav>
                                        <p:tav tm="100000">
                                          <p:val>
                                            <p:fltVal val="0"/>
                                          </p:val>
                                        </p:tav>
                                      </p:tavLst>
                                    </p:anim>
                                    <p:animEffect transition="out" filter="fade">
                                      <p:cBhvr>
                                        <p:cTn id="15" dur="500"/>
                                        <p:tgtEl>
                                          <p:spTgt spid="9"/>
                                        </p:tgtEl>
                                      </p:cBhvr>
                                    </p:animEffect>
                                    <p:set>
                                      <p:cBhvr>
                                        <p:cTn id="16" dur="1" fill="hold">
                                          <p:stCondLst>
                                            <p:cond delay="499"/>
                                          </p:stCondLst>
                                        </p:cTn>
                                        <p:tgtEl>
                                          <p:spTgt spid="9"/>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026"/>
                                        </p:tgtEl>
                                        <p:attrNameLst>
                                          <p:attrName>style.visibility</p:attrName>
                                        </p:attrNameLst>
                                      </p:cBhvr>
                                      <p:to>
                                        <p:strVal val="visible"/>
                                      </p:to>
                                    </p:set>
                                    <p:anim calcmode="lin" valueType="num">
                                      <p:cBhvr>
                                        <p:cTn id="21" dur="500" fill="hold"/>
                                        <p:tgtEl>
                                          <p:spTgt spid="1026"/>
                                        </p:tgtEl>
                                        <p:attrNameLst>
                                          <p:attrName>ppt_w</p:attrName>
                                        </p:attrNameLst>
                                      </p:cBhvr>
                                      <p:tavLst>
                                        <p:tav tm="0">
                                          <p:val>
                                            <p:fltVal val="0"/>
                                          </p:val>
                                        </p:tav>
                                        <p:tav tm="100000">
                                          <p:val>
                                            <p:strVal val="#ppt_w"/>
                                          </p:val>
                                        </p:tav>
                                      </p:tavLst>
                                    </p:anim>
                                    <p:anim calcmode="lin" valueType="num">
                                      <p:cBhvr>
                                        <p:cTn id="22" dur="500" fill="hold"/>
                                        <p:tgtEl>
                                          <p:spTgt spid="1026"/>
                                        </p:tgtEl>
                                        <p:attrNameLst>
                                          <p:attrName>ppt_h</p:attrName>
                                        </p:attrNameLst>
                                      </p:cBhvr>
                                      <p:tavLst>
                                        <p:tav tm="0">
                                          <p:val>
                                            <p:fltVal val="0"/>
                                          </p:val>
                                        </p:tav>
                                        <p:tav tm="100000">
                                          <p:val>
                                            <p:strVal val="#ppt_h"/>
                                          </p:val>
                                        </p:tav>
                                      </p:tavLst>
                                    </p:anim>
                                    <p:animEffect transition="in" filter="fade">
                                      <p:cBhvr>
                                        <p:cTn id="23"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44764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实例</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续</a:t>
            </a:r>
            <a:endParaRPr lang="zh-CN" altLang="en-US" b="1" smtClean="0">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除前面提到的匹配规则以外，还有几个实用的匹配规则，如贪婪与非贪婪匹配、指定修饰符、转义匹配等。其中，</a:t>
            </a:r>
            <a:r>
              <a:rPr lang="en-US" altLang="zh-CN" sz="1600" smtClean="0">
                <a:solidFill>
                  <a:schemeClr val="accent5">
                    <a:lumMod val="75000"/>
                  </a:schemeClr>
                </a:solidFill>
                <a:latin typeface="微软雅黑" pitchFamily="34" charset="-122"/>
                <a:ea typeface="微软雅黑" pitchFamily="34" charset="-122"/>
              </a:rPr>
              <a:t>re</a:t>
            </a:r>
            <a:r>
              <a:rPr lang="zh-CN" altLang="en-US" sz="1600" smtClean="0">
                <a:solidFill>
                  <a:schemeClr val="accent5">
                    <a:lumMod val="75000"/>
                  </a:schemeClr>
                </a:solidFill>
                <a:latin typeface="微软雅黑" pitchFamily="34" charset="-122"/>
                <a:ea typeface="微软雅黑" pitchFamily="34" charset="-122"/>
              </a:rPr>
              <a:t>库提供的正则匹配修饰符列表如下：</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endParaRPr lang="en-US" altLang="zh-CN" sz="160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有字符串</a:t>
            </a:r>
            <a:r>
              <a:rPr lang="en-US" altLang="zh-CN" sz="1600" smtClean="0">
                <a:solidFill>
                  <a:schemeClr val="accent5">
                    <a:lumMod val="75000"/>
                  </a:schemeClr>
                </a:solidFill>
                <a:latin typeface="微软雅黑" pitchFamily="34" charset="-122"/>
                <a:ea typeface="微软雅黑" pitchFamily="34" charset="-122"/>
              </a:rPr>
              <a:t>”&lt;a&gt;123&lt;/a&gt;&lt;a&gt;456&lt;/a&gt;”</a:t>
            </a:r>
            <a:r>
              <a:rPr lang="zh-CN" altLang="en-US" sz="1600" smtClean="0">
                <a:solidFill>
                  <a:schemeClr val="accent5">
                    <a:lumMod val="75000"/>
                  </a:schemeClr>
                </a:solidFill>
                <a:latin typeface="微软雅黑" pitchFamily="34" charset="-122"/>
                <a:ea typeface="微软雅黑" pitchFamily="34" charset="-122"/>
              </a:rPr>
              <a:t>，通过正则表达式匹配“</a:t>
            </a:r>
            <a:r>
              <a:rPr lang="en-US" altLang="zh-CN" sz="1600" smtClean="0">
                <a:solidFill>
                  <a:schemeClr val="accent5">
                    <a:lumMod val="75000"/>
                  </a:schemeClr>
                </a:solidFill>
                <a:latin typeface="微软雅黑" pitchFamily="34" charset="-122"/>
                <a:ea typeface="微软雅黑" pitchFamily="34" charset="-122"/>
              </a:rPr>
              <a:t>&lt;a&gt;.*&lt;/a&gt;</a:t>
            </a:r>
            <a:r>
              <a:rPr lang="zh-CN" altLang="en-US" sz="1600" smtClean="0">
                <a:solidFill>
                  <a:schemeClr val="accent5">
                    <a:lumMod val="75000"/>
                  </a:schemeClr>
                </a:solidFill>
                <a:latin typeface="微软雅黑" pitchFamily="34" charset="-122"/>
                <a:ea typeface="微软雅黑" pitchFamily="34" charset="-122"/>
              </a:rPr>
              <a:t>”结果会是怎样？</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如果我们的需求是分别匹配</a:t>
            </a:r>
            <a:r>
              <a:rPr lang="en-US" altLang="zh-CN" sz="1600" smtClean="0">
                <a:solidFill>
                  <a:schemeClr val="accent5">
                    <a:lumMod val="75000"/>
                  </a:schemeClr>
                </a:solidFill>
                <a:latin typeface="微软雅黑" pitchFamily="34" charset="-122"/>
                <a:ea typeface="微软雅黑" pitchFamily="34" charset="-122"/>
              </a:rPr>
              <a:t>123</a:t>
            </a:r>
            <a:r>
              <a:rPr lang="zh-CN" altLang="en-US" sz="1600" smtClean="0">
                <a:solidFill>
                  <a:schemeClr val="accent5">
                    <a:lumMod val="75000"/>
                  </a:schemeClr>
                </a:solidFill>
                <a:latin typeface="微软雅黑" pitchFamily="34" charset="-122"/>
                <a:ea typeface="微软雅黑" pitchFamily="34" charset="-122"/>
              </a:rPr>
              <a:t>和</a:t>
            </a:r>
            <a:r>
              <a:rPr lang="en-US" altLang="zh-CN" sz="1600" smtClean="0">
                <a:solidFill>
                  <a:schemeClr val="accent5">
                    <a:lumMod val="75000"/>
                  </a:schemeClr>
                </a:solidFill>
                <a:latin typeface="微软雅黑" pitchFamily="34" charset="-122"/>
                <a:ea typeface="微软雅黑" pitchFamily="34" charset="-122"/>
              </a:rPr>
              <a:t>456</a:t>
            </a:r>
            <a:r>
              <a:rPr lang="zh-CN" altLang="en-US" sz="1600" smtClean="0">
                <a:solidFill>
                  <a:schemeClr val="accent5">
                    <a:lumMod val="75000"/>
                  </a:schemeClr>
                </a:solidFill>
                <a:latin typeface="微软雅黑" pitchFamily="34" charset="-122"/>
                <a:ea typeface="微软雅黑" pitchFamily="34" charset="-122"/>
              </a:rPr>
              <a:t>，上面的表达式就有问题。因为它贪婪的匹配了整个串，指定非贪婪模式上面的表达式应改成</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&lt;a</a:t>
            </a:r>
            <a:r>
              <a:rPr lang="en-US" altLang="zh-CN" sz="1600" smtClean="0">
                <a:solidFill>
                  <a:schemeClr val="accent5">
                    <a:lumMod val="75000"/>
                  </a:schemeClr>
                </a:solidFill>
                <a:latin typeface="微软雅黑" pitchFamily="34" charset="-122"/>
                <a:ea typeface="微软雅黑" pitchFamily="34" charset="-122"/>
              </a:rPr>
              <a:t>&gt;</a:t>
            </a:r>
            <a:r>
              <a:rPr lang="en-US" altLang="zh-CN" sz="1600">
                <a:solidFill>
                  <a:schemeClr val="accent5">
                    <a:lumMod val="75000"/>
                  </a:schemeClr>
                </a:solidFill>
                <a:latin typeface="微软雅黑" pitchFamily="34" charset="-122"/>
                <a:ea typeface="微软雅黑" pitchFamily="34" charset="-122"/>
              </a:rPr>
              <a:t> .*? </a:t>
            </a:r>
            <a:r>
              <a:rPr lang="en-US" altLang="zh-CN" sz="1600" smtClean="0">
                <a:solidFill>
                  <a:schemeClr val="accent5">
                    <a:lumMod val="75000"/>
                  </a:schemeClr>
                </a:solidFill>
                <a:latin typeface="微软雅黑" pitchFamily="34" charset="-122"/>
                <a:ea typeface="微软雅黑" pitchFamily="34" charset="-122"/>
              </a:rPr>
              <a:t>&lt;/</a:t>
            </a:r>
            <a:r>
              <a:rPr lang="en-US" altLang="zh-CN" sz="1600">
                <a:solidFill>
                  <a:schemeClr val="accent5">
                    <a:lumMod val="75000"/>
                  </a:schemeClr>
                </a:solidFill>
                <a:latin typeface="微软雅黑" pitchFamily="34" charset="-122"/>
                <a:ea typeface="微软雅黑" pitchFamily="34" charset="-122"/>
              </a:rPr>
              <a:t>a&gt;</a:t>
            </a:r>
            <a:r>
              <a:rPr lang="zh-CN" altLang="en-US" sz="1600" smtClean="0">
                <a:solidFill>
                  <a:schemeClr val="accent5">
                    <a:lumMod val="75000"/>
                  </a:schemeClr>
                </a:solidFill>
                <a:latin typeface="微软雅黑" pitchFamily="34" charset="-122"/>
                <a:ea typeface="微软雅黑" pitchFamily="34" charset="-122"/>
              </a:rPr>
              <a:t>”</a:t>
            </a:r>
            <a:r>
              <a:rPr lang="zh-CN" altLang="en-US" sz="1600">
                <a:solidFill>
                  <a:schemeClr val="accent5">
                    <a:lumMod val="75000"/>
                  </a:schemeClr>
                </a:solidFill>
                <a:latin typeface="微软雅黑" pitchFamily="34" charset="-122"/>
                <a:ea typeface="微软雅黑" pitchFamily="34" charset="-122"/>
              </a:rPr>
              <a:t>。</a:t>
            </a:r>
            <a:endParaRPr lang="en-US" altLang="zh-CN" sz="160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126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9175" y="2322290"/>
            <a:ext cx="4074393" cy="2324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92128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1269"/>
                                        </p:tgtEl>
                                        <p:attrNameLst>
                                          <p:attrName>style.visibility</p:attrName>
                                        </p:attrNameLst>
                                      </p:cBhvr>
                                      <p:to>
                                        <p:strVal val="visible"/>
                                      </p:to>
                                    </p:set>
                                    <p:anim calcmode="lin" valueType="num">
                                      <p:cBhvr>
                                        <p:cTn id="17" dur="500" fill="hold"/>
                                        <p:tgtEl>
                                          <p:spTgt spid="11269"/>
                                        </p:tgtEl>
                                        <p:attrNameLst>
                                          <p:attrName>ppt_w</p:attrName>
                                        </p:attrNameLst>
                                      </p:cBhvr>
                                      <p:tavLst>
                                        <p:tav tm="0">
                                          <p:val>
                                            <p:fltVal val="0"/>
                                          </p:val>
                                        </p:tav>
                                        <p:tav tm="100000">
                                          <p:val>
                                            <p:strVal val="#ppt_w"/>
                                          </p:val>
                                        </p:tav>
                                      </p:tavLst>
                                    </p:anim>
                                    <p:anim calcmode="lin" valueType="num">
                                      <p:cBhvr>
                                        <p:cTn id="18" dur="500" fill="hold"/>
                                        <p:tgtEl>
                                          <p:spTgt spid="11269"/>
                                        </p:tgtEl>
                                        <p:attrNameLst>
                                          <p:attrName>ppt_h</p:attrName>
                                        </p:attrNameLst>
                                      </p:cBhvr>
                                      <p:tavLst>
                                        <p:tav tm="0">
                                          <p:val>
                                            <p:fltVal val="0"/>
                                          </p:val>
                                        </p:tav>
                                        <p:tav tm="100000">
                                          <p:val>
                                            <p:strVal val="#ppt_h"/>
                                          </p:val>
                                        </p:tav>
                                      </p:tavLst>
                                    </p:anim>
                                    <p:animEffect transition="in" filter="fade">
                                      <p:cBhvr>
                                        <p:cTn id="19" dur="500"/>
                                        <p:tgtEl>
                                          <p:spTgt spid="11269"/>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11">
                                            <p:txEl>
                                              <p:pRg st="9" end="9"/>
                                            </p:txEl>
                                          </p:spTgt>
                                        </p:tgtEl>
                                        <p:attrNameLst>
                                          <p:attrName>style.visibility</p:attrName>
                                        </p:attrNameLst>
                                      </p:cBhvr>
                                      <p:to>
                                        <p:strVal val="visible"/>
                                      </p:to>
                                    </p:set>
                                    <p:animEffect transition="in" filter="randombar(horizontal)">
                                      <p:cBhvr>
                                        <p:cTn id="24" dur="500"/>
                                        <p:tgtEl>
                                          <p:spTgt spid="11">
                                            <p:txEl>
                                              <p:pRg st="9" end="9"/>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nodeType="clickEffect">
                                  <p:stCondLst>
                                    <p:cond delay="0"/>
                                  </p:stCondLst>
                                  <p:childTnLst>
                                    <p:set>
                                      <p:cBhvr>
                                        <p:cTn id="28" dur="1" fill="hold">
                                          <p:stCondLst>
                                            <p:cond delay="0"/>
                                          </p:stCondLst>
                                        </p:cTn>
                                        <p:tgtEl>
                                          <p:spTgt spid="11">
                                            <p:txEl>
                                              <p:pRg st="10" end="10"/>
                                            </p:txEl>
                                          </p:spTgt>
                                        </p:tgtEl>
                                        <p:attrNameLst>
                                          <p:attrName>style.visibility</p:attrName>
                                        </p:attrNameLst>
                                      </p:cBhvr>
                                      <p:to>
                                        <p:strVal val="visible"/>
                                      </p:to>
                                    </p:set>
                                    <p:animEffect transition="in" filter="randombar(horizontal)">
                                      <p:cBhvr>
                                        <p:cTn id="29" dur="500"/>
                                        <p:tgtEl>
                                          <p:spTgt spid="11">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754326"/>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实例</a:t>
            </a:r>
            <a:r>
              <a:rPr lang="en-US" altLang="zh-CN" b="1" smtClean="0">
                <a:solidFill>
                  <a:schemeClr val="accent5">
                    <a:lumMod val="50000"/>
                  </a:schemeClr>
                </a:solidFill>
                <a:latin typeface="微软雅黑" pitchFamily="34" charset="-122"/>
                <a:ea typeface="微软雅黑" pitchFamily="34" charset="-122"/>
              </a:rPr>
              <a:t>-</a:t>
            </a:r>
            <a:r>
              <a:rPr lang="zh-CN" altLang="en-US" b="1">
                <a:solidFill>
                  <a:schemeClr val="accent5">
                    <a:lumMod val="50000"/>
                  </a:schemeClr>
                </a:solidFill>
                <a:latin typeface="微软雅黑" pitchFamily="34" charset="-122"/>
                <a:ea typeface="微软雅黑" pitchFamily="34" charset="-122"/>
              </a:rPr>
              <a:t>续</a:t>
            </a:r>
            <a:endParaRPr lang="zh-CN" altLang="en-US" b="1" smtClean="0">
              <a:solidFill>
                <a:schemeClr val="accent5">
                  <a:lumMod val="50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另外，如果我们要匹配的内容里面包含了匹配规则中的保留字符时，我们需要对其进行转义。通常使用斜杠“</a:t>
            </a:r>
            <a:r>
              <a:rPr lang="en-US" altLang="zh-CN" sz="1600" smtClean="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”即可实现对保留字符的转义。</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例如：</a:t>
            </a:r>
            <a:r>
              <a:rPr lang="en-US" altLang="zh-CN" sz="160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a\.c`</a:t>
            </a:r>
            <a:r>
              <a:rPr lang="zh-CN" altLang="en-US" sz="1600" smtClean="0">
                <a:solidFill>
                  <a:schemeClr val="accent5">
                    <a:lumMod val="75000"/>
                  </a:schemeClr>
                </a:solidFill>
                <a:latin typeface="微软雅黑" pitchFamily="34" charset="-122"/>
                <a:ea typeface="微软雅黑" pitchFamily="34" charset="-122"/>
              </a:rPr>
              <a:t>能匹配</a:t>
            </a:r>
            <a:r>
              <a:rPr lang="en-US" altLang="zh-CN" sz="1600" smtClean="0">
                <a:solidFill>
                  <a:schemeClr val="accent5">
                    <a:lumMod val="75000"/>
                  </a:schemeClr>
                </a:solidFill>
                <a:latin typeface="微软雅黑" pitchFamily="34" charset="-122"/>
                <a:ea typeface="微软雅黑" pitchFamily="34" charset="-122"/>
              </a:rPr>
              <a:t>`a.c`</a:t>
            </a:r>
            <a:r>
              <a:rPr lang="zh-CN" altLang="en-US" sz="1600" smtClean="0">
                <a:solidFill>
                  <a:schemeClr val="accent5">
                    <a:lumMod val="75000"/>
                  </a:schemeClr>
                </a:solidFill>
                <a:latin typeface="微软雅黑" pitchFamily="34" charset="-122"/>
                <a:ea typeface="微软雅黑" pitchFamily="34" charset="-122"/>
              </a:rPr>
              <a:t>但不能匹配</a:t>
            </a:r>
            <a:r>
              <a:rPr lang="en-US" altLang="zh-CN" sz="1600" smtClean="0">
                <a:solidFill>
                  <a:schemeClr val="accent5">
                    <a:lumMod val="75000"/>
                  </a:schemeClr>
                </a:solidFill>
                <a:latin typeface="微软雅黑" pitchFamily="34" charset="-122"/>
                <a:ea typeface="微软雅黑" pitchFamily="34" charset="-122"/>
              </a:rPr>
              <a:t>`aac`</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`a\*c`</a:t>
            </a:r>
            <a:r>
              <a:rPr lang="zh-CN" altLang="en-US" sz="1600" smtClean="0">
                <a:solidFill>
                  <a:schemeClr val="accent5">
                    <a:lumMod val="75000"/>
                  </a:schemeClr>
                </a:solidFill>
                <a:latin typeface="微软雅黑" pitchFamily="34" charset="-122"/>
                <a:ea typeface="微软雅黑" pitchFamily="34" charset="-122"/>
              </a:rPr>
              <a:t>能匹配</a:t>
            </a:r>
            <a:r>
              <a:rPr lang="en-US" altLang="zh-CN" sz="1600" smtClean="0">
                <a:solidFill>
                  <a:schemeClr val="accent5">
                    <a:lumMod val="75000"/>
                  </a:schemeClr>
                </a:solidFill>
                <a:latin typeface="微软雅黑" pitchFamily="34" charset="-122"/>
                <a:ea typeface="微软雅黑" pitchFamily="34" charset="-122"/>
              </a:rPr>
              <a:t>`a*c`</a:t>
            </a:r>
            <a:r>
              <a:rPr lang="zh-CN" altLang="en-US" sz="1600" smtClean="0">
                <a:solidFill>
                  <a:schemeClr val="accent5">
                    <a:lumMod val="75000"/>
                  </a:schemeClr>
                </a:solidFill>
                <a:latin typeface="微软雅黑" pitchFamily="34" charset="-122"/>
                <a:ea typeface="微软雅黑" pitchFamily="34" charset="-122"/>
              </a:rPr>
              <a:t>但不能匹配</a:t>
            </a:r>
            <a:r>
              <a:rPr lang="en-US" altLang="zh-CN" sz="1600" smtClean="0">
                <a:solidFill>
                  <a:schemeClr val="accent5">
                    <a:lumMod val="75000"/>
                  </a:schemeClr>
                </a:solidFill>
                <a:latin typeface="微软雅黑" pitchFamily="34" charset="-122"/>
                <a:ea typeface="微软雅黑" pitchFamily="34" charset="-122"/>
              </a:rPr>
              <a:t>`ac`</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948706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猫眼</a:t>
            </a:r>
            <a:r>
              <a:rPr lang="zh-CN" altLang="en-US" b="1">
                <a:solidFill>
                  <a:schemeClr val="accent5">
                    <a:lumMod val="50000"/>
                  </a:schemeClr>
                </a:solidFill>
                <a:latin typeface="微软雅黑" pitchFamily="34" charset="-122"/>
                <a:ea typeface="微软雅黑" pitchFamily="34" charset="-122"/>
              </a:rPr>
              <a:t>电影排行信息抓取</a:t>
            </a:r>
            <a:r>
              <a:rPr lang="zh-CN" altLang="en-US" b="1" smtClean="0">
                <a:solidFill>
                  <a:schemeClr val="accent5">
                    <a:lumMod val="50000"/>
                  </a:schemeClr>
                </a:solidFill>
                <a:latin typeface="微软雅黑" pitchFamily="34" charset="-122"/>
                <a:ea typeface="微软雅黑" pitchFamily="34" charset="-122"/>
              </a:rPr>
              <a:t>实战</a:t>
            </a: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随堂练习</a:t>
            </a:r>
            <a:r>
              <a:rPr lang="en-US" altLang="zh-CN" sz="1600" smtClean="0">
                <a:solidFill>
                  <a:schemeClr val="accent5">
                    <a:lumMod val="75000"/>
                  </a:schemeClr>
                </a:solidFill>
                <a:latin typeface="微软雅黑" pitchFamily="34" charset="-122"/>
                <a:ea typeface="微软雅黑" pitchFamily="34" charset="-122"/>
              </a:rPr>
              <a:t>》</a:t>
            </a:r>
            <a:endParaRPr lang="en-US" altLang="zh-CN" sz="160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381136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en-US" altLang="zh-CN" sz="2400" smtClean="0">
                <a:solidFill>
                  <a:srgbClr val="0070C0"/>
                </a:solidFill>
                <a:latin typeface="微软雅黑" pitchFamily="34" charset="-122"/>
                <a:ea typeface="微软雅黑" pitchFamily="34" charset="-122"/>
              </a:rPr>
              <a:t>HTML</a:t>
            </a:r>
            <a:r>
              <a:rPr lang="zh-CN" altLang="en-US" sz="2400" smtClean="0">
                <a:solidFill>
                  <a:srgbClr val="0070C0"/>
                </a:solidFill>
                <a:latin typeface="微软雅黑" pitchFamily="34" charset="-122"/>
                <a:ea typeface="微软雅黑" pitchFamily="34" charset="-122"/>
              </a:rPr>
              <a:t>解析相关库的介绍</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第四课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正则表达式练习</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XPath</a:t>
            </a:r>
            <a:r>
              <a:rPr lang="zh-CN" altLang="en-US" sz="1600" smtClean="0">
                <a:solidFill>
                  <a:schemeClr val="accent5">
                    <a:lumMod val="75000"/>
                  </a:schemeClr>
                </a:solidFill>
                <a:latin typeface="微软雅黑" pitchFamily="34" charset="-122"/>
                <a:ea typeface="微软雅黑" pitchFamily="34" charset="-122"/>
              </a:rPr>
              <a:t>解析库的使用</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CSS</a:t>
            </a:r>
            <a:r>
              <a:rPr lang="zh-CN" altLang="en-US" sz="1600">
                <a:solidFill>
                  <a:schemeClr val="accent5">
                    <a:lumMod val="75000"/>
                  </a:schemeClr>
                </a:solidFill>
                <a:latin typeface="微软雅黑" pitchFamily="34" charset="-122"/>
                <a:ea typeface="微软雅黑" pitchFamily="34" charset="-122"/>
              </a:rPr>
              <a:t>选择</a:t>
            </a:r>
            <a:r>
              <a:rPr lang="zh-CN" altLang="en-US" sz="1600" smtClean="0">
                <a:solidFill>
                  <a:schemeClr val="accent5">
                    <a:lumMod val="75000"/>
                  </a:schemeClr>
                </a:solidFill>
                <a:latin typeface="微软雅黑" pitchFamily="34" charset="-122"/>
                <a:ea typeface="微软雅黑" pitchFamily="34" charset="-122"/>
              </a:rPr>
              <a:t>器之</a:t>
            </a:r>
            <a:r>
              <a:rPr lang="en-US" altLang="zh-CN" sz="1600" smtClean="0">
                <a:solidFill>
                  <a:schemeClr val="accent5">
                    <a:lumMod val="75000"/>
                  </a:schemeClr>
                </a:solidFill>
                <a:latin typeface="微软雅黑" pitchFamily="34" charset="-122"/>
                <a:ea typeface="微软雅黑" pitchFamily="34" charset="-122"/>
              </a:rPr>
              <a:t>pyquery</a:t>
            </a:r>
            <a:r>
              <a:rPr lang="zh-CN" altLang="en-US" sz="1600" smtClean="0">
                <a:solidFill>
                  <a:schemeClr val="accent5">
                    <a:lumMod val="75000"/>
                  </a:schemeClr>
                </a:solidFill>
                <a:latin typeface="微软雅黑" pitchFamily="34" charset="-122"/>
                <a:ea typeface="微软雅黑" pitchFamily="34" charset="-122"/>
              </a:rPr>
              <a:t>库的使用</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页面抓取练习</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49801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754326"/>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正则表达式练习</a:t>
            </a:r>
          </a:p>
          <a:p>
            <a:pPr indent="342900" latinLnBrk="0">
              <a:lnSpc>
                <a:spcPct val="150000"/>
              </a:lnSpc>
            </a:pPr>
            <a:r>
              <a:rPr lang="zh-CN" altLang="en-US" sz="1600" b="1" smtClean="0">
                <a:solidFill>
                  <a:schemeClr val="accent5">
                    <a:lumMod val="75000"/>
                  </a:schemeClr>
                </a:solidFill>
                <a:latin typeface="微软雅黑" pitchFamily="34" charset="-122"/>
                <a:ea typeface="微软雅黑" pitchFamily="34" charset="-122"/>
              </a:rPr>
              <a:t>例 </a:t>
            </a:r>
            <a:r>
              <a:rPr lang="en-US" altLang="zh-CN" sz="1600" b="1" smtClean="0">
                <a:solidFill>
                  <a:schemeClr val="accent5">
                    <a:lumMod val="75000"/>
                  </a:schemeClr>
                </a:solidFill>
                <a:latin typeface="微软雅黑" pitchFamily="34" charset="-122"/>
                <a:ea typeface="微软雅黑" pitchFamily="34" charset="-122"/>
              </a:rPr>
              <a:t>1 </a:t>
            </a:r>
            <a:r>
              <a:rPr lang="zh-CN" altLang="en-US" sz="1600" smtClean="0">
                <a:solidFill>
                  <a:schemeClr val="accent5">
                    <a:lumMod val="75000"/>
                  </a:schemeClr>
                </a:solidFill>
                <a:latin typeface="微软雅黑" pitchFamily="34" charset="-122"/>
                <a:ea typeface="微软雅黑" pitchFamily="34" charset="-122"/>
              </a:rPr>
              <a:t>使用正则匹配座机号码</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b="1" smtClean="0">
                <a:solidFill>
                  <a:schemeClr val="accent5">
                    <a:lumMod val="75000"/>
                  </a:schemeClr>
                </a:solidFill>
                <a:latin typeface="微软雅黑" pitchFamily="34" charset="-122"/>
                <a:ea typeface="微软雅黑" pitchFamily="34" charset="-122"/>
              </a:rPr>
              <a:t>分析</a:t>
            </a:r>
            <a:r>
              <a:rPr lang="zh-CN" altLang="en-US" sz="1600" smtClean="0">
                <a:solidFill>
                  <a:schemeClr val="accent5">
                    <a:lumMod val="75000"/>
                  </a:schemeClr>
                </a:solidFill>
                <a:latin typeface="微软雅黑" pitchFamily="34" charset="-122"/>
                <a:ea typeface="微软雅黑" pitchFamily="34" charset="-122"/>
              </a:rPr>
              <a:t>：座机号一般为：四位</a:t>
            </a:r>
            <a:r>
              <a:rPr lang="en-US" altLang="zh-CN" sz="160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八位或三位</a:t>
            </a:r>
            <a:r>
              <a:rPr lang="en-US" altLang="zh-CN" sz="1600" smtClean="0">
                <a:solidFill>
                  <a:schemeClr val="accent5">
                    <a:lumMod val="75000"/>
                  </a:schemeClr>
                </a:solidFill>
                <a:latin typeface="微软雅黑" pitchFamily="34" charset="-122"/>
                <a:ea typeface="微软雅黑" pitchFamily="34" charset="-122"/>
              </a:rPr>
              <a:t>-</a:t>
            </a:r>
            <a:r>
              <a:rPr lang="zh-CN" altLang="en-US" sz="1600" smtClean="0">
                <a:solidFill>
                  <a:schemeClr val="accent5">
                    <a:lumMod val="75000"/>
                  </a:schemeClr>
                </a:solidFill>
                <a:latin typeface="微软雅黑" pitchFamily="34" charset="-122"/>
                <a:ea typeface="微软雅黑" pitchFamily="34" charset="-122"/>
              </a:rPr>
              <a:t>九位的形式，前四位或三位为区号以</a:t>
            </a:r>
            <a:r>
              <a:rPr lang="en-US" altLang="zh-CN" sz="1600" smtClean="0">
                <a:solidFill>
                  <a:schemeClr val="accent5">
                    <a:lumMod val="75000"/>
                  </a:schemeClr>
                </a:solidFill>
                <a:latin typeface="微软雅黑" pitchFamily="34" charset="-122"/>
                <a:ea typeface="微软雅黑" pitchFamily="34" charset="-122"/>
              </a:rPr>
              <a:t>0</a:t>
            </a:r>
            <a:r>
              <a:rPr lang="zh-CN" altLang="en-US" sz="1600" smtClean="0">
                <a:solidFill>
                  <a:schemeClr val="accent5">
                    <a:lumMod val="75000"/>
                  </a:schemeClr>
                </a:solidFill>
                <a:latin typeface="微软雅黑" pitchFamily="34" charset="-122"/>
                <a:ea typeface="微软雅黑" pitchFamily="34" charset="-122"/>
              </a:rPr>
              <a:t>开头，后八位或九位以非</a:t>
            </a:r>
            <a:r>
              <a:rPr lang="en-US" altLang="zh-CN" sz="1600" smtClean="0">
                <a:solidFill>
                  <a:schemeClr val="accent5">
                    <a:lumMod val="75000"/>
                  </a:schemeClr>
                </a:solidFill>
                <a:latin typeface="微软雅黑" pitchFamily="34" charset="-122"/>
                <a:ea typeface="微软雅黑" pitchFamily="34" charset="-122"/>
              </a:rPr>
              <a:t>0</a:t>
            </a:r>
            <a:r>
              <a:rPr lang="zh-CN" altLang="en-US" sz="1600" smtClean="0">
                <a:solidFill>
                  <a:schemeClr val="accent5">
                    <a:lumMod val="75000"/>
                  </a:schemeClr>
                </a:solidFill>
                <a:latin typeface="微软雅黑" pitchFamily="34" charset="-122"/>
                <a:ea typeface="微软雅黑" pitchFamily="34" charset="-122"/>
              </a:rPr>
              <a:t>开头。</a:t>
            </a:r>
            <a:endParaRPr lang="en-US" altLang="zh-CN" sz="160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8479" y="2822943"/>
            <a:ext cx="5695785" cy="36926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5632" y="2839288"/>
            <a:ext cx="7101479" cy="2160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92970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026"/>
                                        </p:tgtEl>
                                        <p:attrNameLst>
                                          <p:attrName>style.visibility</p:attrName>
                                        </p:attrNameLst>
                                      </p:cBhvr>
                                      <p:to>
                                        <p:strVal val="visible"/>
                                      </p:to>
                                    </p:set>
                                    <p:anim calcmode="lin" valueType="num">
                                      <p:cBhvr>
                                        <p:cTn id="22" dur="500" fill="hold"/>
                                        <p:tgtEl>
                                          <p:spTgt spid="1026"/>
                                        </p:tgtEl>
                                        <p:attrNameLst>
                                          <p:attrName>ppt_w</p:attrName>
                                        </p:attrNameLst>
                                      </p:cBhvr>
                                      <p:tavLst>
                                        <p:tav tm="0">
                                          <p:val>
                                            <p:fltVal val="0"/>
                                          </p:val>
                                        </p:tav>
                                        <p:tav tm="100000">
                                          <p:val>
                                            <p:strVal val="#ppt_w"/>
                                          </p:val>
                                        </p:tav>
                                      </p:tavLst>
                                    </p:anim>
                                    <p:anim calcmode="lin" valueType="num">
                                      <p:cBhvr>
                                        <p:cTn id="23" dur="500" fill="hold"/>
                                        <p:tgtEl>
                                          <p:spTgt spid="1026"/>
                                        </p:tgtEl>
                                        <p:attrNameLst>
                                          <p:attrName>ppt_h</p:attrName>
                                        </p:attrNameLst>
                                      </p:cBhvr>
                                      <p:tavLst>
                                        <p:tav tm="0">
                                          <p:val>
                                            <p:fltVal val="0"/>
                                          </p:val>
                                        </p:tav>
                                        <p:tav tm="100000">
                                          <p:val>
                                            <p:strVal val="#ppt_h"/>
                                          </p:val>
                                        </p:tav>
                                      </p:tavLst>
                                    </p:anim>
                                    <p:animEffect transition="in" filter="fade">
                                      <p:cBhvr>
                                        <p:cTn id="24" dur="500"/>
                                        <p:tgtEl>
                                          <p:spTgt spid="1026"/>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xit" presetSubtype="32" fill="hold" nodeType="clickEffect">
                                  <p:stCondLst>
                                    <p:cond delay="0"/>
                                  </p:stCondLst>
                                  <p:childTnLst>
                                    <p:anim calcmode="lin" valueType="num">
                                      <p:cBhvr>
                                        <p:cTn id="28" dur="500"/>
                                        <p:tgtEl>
                                          <p:spTgt spid="1026"/>
                                        </p:tgtEl>
                                        <p:attrNameLst>
                                          <p:attrName>ppt_w</p:attrName>
                                        </p:attrNameLst>
                                      </p:cBhvr>
                                      <p:tavLst>
                                        <p:tav tm="0">
                                          <p:val>
                                            <p:strVal val="ppt_w"/>
                                          </p:val>
                                        </p:tav>
                                        <p:tav tm="100000">
                                          <p:val>
                                            <p:fltVal val="0"/>
                                          </p:val>
                                        </p:tav>
                                      </p:tavLst>
                                    </p:anim>
                                    <p:anim calcmode="lin" valueType="num">
                                      <p:cBhvr>
                                        <p:cTn id="29" dur="500"/>
                                        <p:tgtEl>
                                          <p:spTgt spid="1026"/>
                                        </p:tgtEl>
                                        <p:attrNameLst>
                                          <p:attrName>ppt_h</p:attrName>
                                        </p:attrNameLst>
                                      </p:cBhvr>
                                      <p:tavLst>
                                        <p:tav tm="0">
                                          <p:val>
                                            <p:strVal val="ppt_h"/>
                                          </p:val>
                                        </p:tav>
                                        <p:tav tm="100000">
                                          <p:val>
                                            <p:fltVal val="0"/>
                                          </p:val>
                                        </p:tav>
                                      </p:tavLst>
                                    </p:anim>
                                    <p:animEffect transition="out" filter="fade">
                                      <p:cBhvr>
                                        <p:cTn id="30" dur="500"/>
                                        <p:tgtEl>
                                          <p:spTgt spid="1026"/>
                                        </p:tgtEl>
                                      </p:cBhvr>
                                    </p:animEffect>
                                    <p:set>
                                      <p:cBhvr>
                                        <p:cTn id="31" dur="1" fill="hold">
                                          <p:stCondLst>
                                            <p:cond delay="499"/>
                                          </p:stCondLst>
                                        </p:cTn>
                                        <p:tgtEl>
                                          <p:spTgt spid="1026"/>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27"/>
                                        </p:tgtEl>
                                        <p:attrNameLst>
                                          <p:attrName>style.visibility</p:attrName>
                                        </p:attrNameLst>
                                      </p:cBhvr>
                                      <p:to>
                                        <p:strVal val="visible"/>
                                      </p:to>
                                    </p:set>
                                    <p:anim calcmode="lin" valueType="num">
                                      <p:cBhvr>
                                        <p:cTn id="36" dur="500" fill="hold"/>
                                        <p:tgtEl>
                                          <p:spTgt spid="1027"/>
                                        </p:tgtEl>
                                        <p:attrNameLst>
                                          <p:attrName>ppt_w</p:attrName>
                                        </p:attrNameLst>
                                      </p:cBhvr>
                                      <p:tavLst>
                                        <p:tav tm="0">
                                          <p:val>
                                            <p:fltVal val="0"/>
                                          </p:val>
                                        </p:tav>
                                        <p:tav tm="100000">
                                          <p:val>
                                            <p:strVal val="#ppt_w"/>
                                          </p:val>
                                        </p:tav>
                                      </p:tavLst>
                                    </p:anim>
                                    <p:anim calcmode="lin" valueType="num">
                                      <p:cBhvr>
                                        <p:cTn id="37" dur="500" fill="hold"/>
                                        <p:tgtEl>
                                          <p:spTgt spid="1027"/>
                                        </p:tgtEl>
                                        <p:attrNameLst>
                                          <p:attrName>ppt_h</p:attrName>
                                        </p:attrNameLst>
                                      </p:cBhvr>
                                      <p:tavLst>
                                        <p:tav tm="0">
                                          <p:val>
                                            <p:fltVal val="0"/>
                                          </p:val>
                                        </p:tav>
                                        <p:tav tm="100000">
                                          <p:val>
                                            <p:strVal val="#ppt_h"/>
                                          </p:val>
                                        </p:tav>
                                      </p:tavLst>
                                    </p:anim>
                                    <p:animEffect transition="in" filter="fade">
                                      <p:cBhvr>
                                        <p:cTn id="38"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正则表达式练习</a:t>
            </a:r>
          </a:p>
          <a:p>
            <a:pPr indent="342900" latinLnBrk="0">
              <a:lnSpc>
                <a:spcPct val="150000"/>
              </a:lnSpc>
            </a:pPr>
            <a:r>
              <a:rPr lang="zh-CN" altLang="en-US" sz="1600" b="1" smtClean="0">
                <a:solidFill>
                  <a:schemeClr val="accent5">
                    <a:lumMod val="75000"/>
                  </a:schemeClr>
                </a:solidFill>
                <a:latin typeface="微软雅黑" pitchFamily="34" charset="-122"/>
                <a:ea typeface="微软雅黑" pitchFamily="34" charset="-122"/>
              </a:rPr>
              <a:t>例 </a:t>
            </a:r>
            <a:r>
              <a:rPr lang="en-US" altLang="zh-CN" sz="1600" b="1">
                <a:solidFill>
                  <a:schemeClr val="accent5">
                    <a:lumMod val="75000"/>
                  </a:schemeClr>
                </a:solidFill>
                <a:latin typeface="微软雅黑" pitchFamily="34" charset="-122"/>
                <a:ea typeface="微软雅黑" pitchFamily="34" charset="-122"/>
              </a:rPr>
              <a:t>2 </a:t>
            </a:r>
            <a:r>
              <a:rPr lang="zh-CN" altLang="en-US" sz="1600">
                <a:solidFill>
                  <a:schemeClr val="accent5">
                    <a:lumMod val="75000"/>
                  </a:schemeClr>
                </a:solidFill>
                <a:latin typeface="微软雅黑" pitchFamily="34" charset="-122"/>
                <a:ea typeface="微软雅黑" pitchFamily="34" charset="-122"/>
              </a:rPr>
              <a:t>现有</a:t>
            </a:r>
            <a:r>
              <a:rPr lang="zh-CN" altLang="en-US" sz="1600" smtClean="0">
                <a:solidFill>
                  <a:schemeClr val="accent5">
                    <a:lumMod val="75000"/>
                  </a:schemeClr>
                </a:solidFill>
                <a:latin typeface="微软雅黑" pitchFamily="34" charset="-122"/>
                <a:ea typeface="微软雅黑" pitchFamily="34" charset="-122"/>
              </a:rPr>
              <a:t>联系人文本信息如下图，试用正则表达式检索出姓名、号码、地址信息。</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1975" y="2103716"/>
            <a:ext cx="3960050" cy="19013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77013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 calcmode="lin" valueType="num">
                                      <p:cBhvr>
                                        <p:cTn id="12" dur="500" fill="hold"/>
                                        <p:tgtEl>
                                          <p:spTgt spid="1026"/>
                                        </p:tgtEl>
                                        <p:attrNameLst>
                                          <p:attrName>ppt_w</p:attrName>
                                        </p:attrNameLst>
                                      </p:cBhvr>
                                      <p:tavLst>
                                        <p:tav tm="0">
                                          <p:val>
                                            <p:fltVal val="0"/>
                                          </p:val>
                                        </p:tav>
                                        <p:tav tm="100000">
                                          <p:val>
                                            <p:strVal val="#ppt_w"/>
                                          </p:val>
                                        </p:tav>
                                      </p:tavLst>
                                    </p:anim>
                                    <p:anim calcmode="lin" valueType="num">
                                      <p:cBhvr>
                                        <p:cTn id="13" dur="500" fill="hold"/>
                                        <p:tgtEl>
                                          <p:spTgt spid="1026"/>
                                        </p:tgtEl>
                                        <p:attrNameLst>
                                          <p:attrName>ppt_h</p:attrName>
                                        </p:attrNameLst>
                                      </p:cBhvr>
                                      <p:tavLst>
                                        <p:tav tm="0">
                                          <p:val>
                                            <p:fltVal val="0"/>
                                          </p:val>
                                        </p:tav>
                                        <p:tav tm="100000">
                                          <p:val>
                                            <p:strVal val="#ppt_h"/>
                                          </p:val>
                                        </p:tav>
                                      </p:tavLst>
                                    </p:anim>
                                    <p:animEffect transition="in" filter="fade">
                                      <p:cBhvr>
                                        <p:cTn id="14"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6278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正则表达式练习</a:t>
            </a: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6446" y="1831882"/>
            <a:ext cx="5371108" cy="29782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3964" y="2326627"/>
            <a:ext cx="7344816" cy="994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8512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p:cTn id="7" dur="500" fill="hold"/>
                                        <p:tgtEl>
                                          <p:spTgt spid="2050"/>
                                        </p:tgtEl>
                                        <p:attrNameLst>
                                          <p:attrName>ppt_w</p:attrName>
                                        </p:attrNameLst>
                                      </p:cBhvr>
                                      <p:tavLst>
                                        <p:tav tm="0">
                                          <p:val>
                                            <p:fltVal val="0"/>
                                          </p:val>
                                        </p:tav>
                                        <p:tav tm="100000">
                                          <p:val>
                                            <p:strVal val="#ppt_w"/>
                                          </p:val>
                                        </p:tav>
                                      </p:tavLst>
                                    </p:anim>
                                    <p:anim calcmode="lin" valueType="num">
                                      <p:cBhvr>
                                        <p:cTn id="8" dur="500" fill="hold"/>
                                        <p:tgtEl>
                                          <p:spTgt spid="2050"/>
                                        </p:tgtEl>
                                        <p:attrNameLst>
                                          <p:attrName>ppt_h</p:attrName>
                                        </p:attrNameLst>
                                      </p:cBhvr>
                                      <p:tavLst>
                                        <p:tav tm="0">
                                          <p:val>
                                            <p:fltVal val="0"/>
                                          </p:val>
                                        </p:tav>
                                        <p:tav tm="100000">
                                          <p:val>
                                            <p:strVal val="#ppt_h"/>
                                          </p:val>
                                        </p:tav>
                                      </p:tavLst>
                                    </p:anim>
                                    <p:animEffect transition="in" filter="fade">
                                      <p:cBhvr>
                                        <p:cTn id="9" dur="500"/>
                                        <p:tgtEl>
                                          <p:spTgt spid="205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2050"/>
                                        </p:tgtEl>
                                        <p:attrNameLst>
                                          <p:attrName>ppt_w</p:attrName>
                                        </p:attrNameLst>
                                      </p:cBhvr>
                                      <p:tavLst>
                                        <p:tav tm="0">
                                          <p:val>
                                            <p:strVal val="ppt_w"/>
                                          </p:val>
                                        </p:tav>
                                        <p:tav tm="100000">
                                          <p:val>
                                            <p:fltVal val="0"/>
                                          </p:val>
                                        </p:tav>
                                      </p:tavLst>
                                    </p:anim>
                                    <p:anim calcmode="lin" valueType="num">
                                      <p:cBhvr>
                                        <p:cTn id="14" dur="500"/>
                                        <p:tgtEl>
                                          <p:spTgt spid="2050"/>
                                        </p:tgtEl>
                                        <p:attrNameLst>
                                          <p:attrName>ppt_h</p:attrName>
                                        </p:attrNameLst>
                                      </p:cBhvr>
                                      <p:tavLst>
                                        <p:tav tm="0">
                                          <p:val>
                                            <p:strVal val="ppt_h"/>
                                          </p:val>
                                        </p:tav>
                                        <p:tav tm="100000">
                                          <p:val>
                                            <p:fltVal val="0"/>
                                          </p:val>
                                        </p:tav>
                                      </p:tavLst>
                                    </p:anim>
                                    <p:animEffect transition="out" filter="fade">
                                      <p:cBhvr>
                                        <p:cTn id="15" dur="500"/>
                                        <p:tgtEl>
                                          <p:spTgt spid="2050"/>
                                        </p:tgtEl>
                                      </p:cBhvr>
                                    </p:animEffect>
                                    <p:set>
                                      <p:cBhvr>
                                        <p:cTn id="16" dur="1" fill="hold">
                                          <p:stCondLst>
                                            <p:cond delay="499"/>
                                          </p:stCondLst>
                                        </p:cTn>
                                        <p:tgtEl>
                                          <p:spTgt spid="2050"/>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026"/>
                                        </p:tgtEl>
                                        <p:attrNameLst>
                                          <p:attrName>style.visibility</p:attrName>
                                        </p:attrNameLst>
                                      </p:cBhvr>
                                      <p:to>
                                        <p:strVal val="visible"/>
                                      </p:to>
                                    </p:set>
                                    <p:anim calcmode="lin" valueType="num">
                                      <p:cBhvr>
                                        <p:cTn id="21" dur="500" fill="hold"/>
                                        <p:tgtEl>
                                          <p:spTgt spid="1026"/>
                                        </p:tgtEl>
                                        <p:attrNameLst>
                                          <p:attrName>ppt_w</p:attrName>
                                        </p:attrNameLst>
                                      </p:cBhvr>
                                      <p:tavLst>
                                        <p:tav tm="0">
                                          <p:val>
                                            <p:fltVal val="0"/>
                                          </p:val>
                                        </p:tav>
                                        <p:tav tm="100000">
                                          <p:val>
                                            <p:strVal val="#ppt_w"/>
                                          </p:val>
                                        </p:tav>
                                      </p:tavLst>
                                    </p:anim>
                                    <p:anim calcmode="lin" valueType="num">
                                      <p:cBhvr>
                                        <p:cTn id="22" dur="500" fill="hold"/>
                                        <p:tgtEl>
                                          <p:spTgt spid="1026"/>
                                        </p:tgtEl>
                                        <p:attrNameLst>
                                          <p:attrName>ppt_h</p:attrName>
                                        </p:attrNameLst>
                                      </p:cBhvr>
                                      <p:tavLst>
                                        <p:tav tm="0">
                                          <p:val>
                                            <p:fltVal val="0"/>
                                          </p:val>
                                        </p:tav>
                                        <p:tav tm="100000">
                                          <p:val>
                                            <p:strVal val="#ppt_h"/>
                                          </p:val>
                                        </p:tav>
                                      </p:tavLst>
                                    </p:anim>
                                    <p:animEffect transition="in" filter="fade">
                                      <p:cBhvr>
                                        <p:cTn id="23"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2862322"/>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XPath</a:t>
            </a:r>
            <a:r>
              <a:rPr lang="zh-CN" altLang="en-US" b="1" smtClean="0">
                <a:solidFill>
                  <a:schemeClr val="accent5">
                    <a:lumMod val="50000"/>
                  </a:schemeClr>
                </a:solidFill>
                <a:latin typeface="微软雅黑" pitchFamily="34" charset="-122"/>
                <a:ea typeface="微软雅黑" pitchFamily="34" charset="-122"/>
              </a:rPr>
              <a:t>解析库的使用</a:t>
            </a:r>
          </a:p>
          <a:p>
            <a:pPr indent="342900" latinLnBrk="0">
              <a:lnSpc>
                <a:spcPct val="150000"/>
              </a:lnSpc>
            </a:pPr>
            <a:r>
              <a:rPr lang="en-US" altLang="zh-CN" sz="1600">
                <a:solidFill>
                  <a:schemeClr val="accent5">
                    <a:lumMod val="75000"/>
                  </a:schemeClr>
                </a:solidFill>
                <a:latin typeface="微软雅黑" pitchFamily="34" charset="-122"/>
                <a:ea typeface="微软雅黑" pitchFamily="34" charset="-122"/>
              </a:rPr>
              <a:t>XPath</a:t>
            </a:r>
            <a:r>
              <a:rPr lang="zh-CN" altLang="en-US" sz="1600">
                <a:solidFill>
                  <a:schemeClr val="accent5">
                    <a:lumMod val="75000"/>
                  </a:schemeClr>
                </a:solidFill>
                <a:latin typeface="微软雅黑" pitchFamily="34" charset="-122"/>
                <a:ea typeface="微软雅黑" pitchFamily="34" charset="-122"/>
              </a:rPr>
              <a:t>，全称</a:t>
            </a:r>
            <a:r>
              <a:rPr lang="en-US" altLang="zh-CN" sz="1600">
                <a:solidFill>
                  <a:schemeClr val="accent5">
                    <a:lumMod val="75000"/>
                  </a:schemeClr>
                </a:solidFill>
                <a:latin typeface="微软雅黑" pitchFamily="34" charset="-122"/>
                <a:ea typeface="微软雅黑" pitchFamily="34" charset="-122"/>
              </a:rPr>
              <a:t>XML Path Language</a:t>
            </a:r>
            <a:r>
              <a:rPr lang="zh-CN" altLang="en-US" sz="1600">
                <a:solidFill>
                  <a:schemeClr val="accent5">
                    <a:lumMod val="75000"/>
                  </a:schemeClr>
                </a:solidFill>
                <a:latin typeface="微软雅黑" pitchFamily="34" charset="-122"/>
                <a:ea typeface="微软雅黑" pitchFamily="34" charset="-122"/>
              </a:rPr>
              <a:t>，即</a:t>
            </a:r>
            <a:r>
              <a:rPr lang="en-US" altLang="zh-CN" sz="1600">
                <a:solidFill>
                  <a:schemeClr val="accent5">
                    <a:lumMod val="75000"/>
                  </a:schemeClr>
                </a:solidFill>
                <a:latin typeface="微软雅黑" pitchFamily="34" charset="-122"/>
                <a:ea typeface="微软雅黑" pitchFamily="34" charset="-122"/>
              </a:rPr>
              <a:t>XML</a:t>
            </a:r>
            <a:r>
              <a:rPr lang="zh-CN" altLang="en-US" sz="1600">
                <a:solidFill>
                  <a:schemeClr val="accent5">
                    <a:lumMod val="75000"/>
                  </a:schemeClr>
                </a:solidFill>
                <a:latin typeface="微软雅黑" pitchFamily="34" charset="-122"/>
                <a:ea typeface="微软雅黑" pitchFamily="34" charset="-122"/>
              </a:rPr>
              <a:t>路径语言，它是一门在</a:t>
            </a:r>
            <a:r>
              <a:rPr lang="en-US" altLang="zh-CN" sz="1600">
                <a:solidFill>
                  <a:schemeClr val="accent5">
                    <a:lumMod val="75000"/>
                  </a:schemeClr>
                </a:solidFill>
                <a:latin typeface="微软雅黑" pitchFamily="34" charset="-122"/>
                <a:ea typeface="微软雅黑" pitchFamily="34" charset="-122"/>
              </a:rPr>
              <a:t>XML</a:t>
            </a:r>
            <a:r>
              <a:rPr lang="zh-CN" altLang="en-US" sz="1600" smtClean="0">
                <a:solidFill>
                  <a:schemeClr val="accent5">
                    <a:lumMod val="75000"/>
                  </a:schemeClr>
                </a:solidFill>
                <a:latin typeface="微软雅黑" pitchFamily="34" charset="-122"/>
                <a:ea typeface="微软雅黑" pitchFamily="34" charset="-122"/>
              </a:rPr>
              <a:t>文档树中</a:t>
            </a:r>
            <a:r>
              <a:rPr lang="zh-CN" altLang="en-US" sz="1600">
                <a:solidFill>
                  <a:schemeClr val="accent5">
                    <a:lumMod val="75000"/>
                  </a:schemeClr>
                </a:solidFill>
                <a:latin typeface="微软雅黑" pitchFamily="34" charset="-122"/>
                <a:ea typeface="微软雅黑" pitchFamily="34" charset="-122"/>
              </a:rPr>
              <a:t>查找信息的语言。它最初是用来搜寻</a:t>
            </a:r>
            <a:r>
              <a:rPr lang="en-US" altLang="zh-CN" sz="1600">
                <a:solidFill>
                  <a:schemeClr val="accent5">
                    <a:lumMod val="75000"/>
                  </a:schemeClr>
                </a:solidFill>
                <a:latin typeface="微软雅黑" pitchFamily="34" charset="-122"/>
                <a:ea typeface="微软雅黑" pitchFamily="34" charset="-122"/>
              </a:rPr>
              <a:t>XML</a:t>
            </a:r>
            <a:r>
              <a:rPr lang="zh-CN" altLang="en-US" sz="1600">
                <a:solidFill>
                  <a:schemeClr val="accent5">
                    <a:lumMod val="75000"/>
                  </a:schemeClr>
                </a:solidFill>
                <a:latin typeface="微软雅黑" pitchFamily="34" charset="-122"/>
                <a:ea typeface="微软雅黑" pitchFamily="34" charset="-122"/>
              </a:rPr>
              <a:t>文档的，但是它同样适用于</a:t>
            </a:r>
            <a:r>
              <a:rPr lang="en-US" altLang="zh-CN" sz="1600">
                <a:solidFill>
                  <a:schemeClr val="accent5">
                    <a:lumMod val="75000"/>
                  </a:schemeClr>
                </a:solidFill>
                <a:latin typeface="微软雅黑" pitchFamily="34" charset="-122"/>
                <a:ea typeface="微软雅黑" pitchFamily="34" charset="-122"/>
              </a:rPr>
              <a:t>HTML</a:t>
            </a:r>
            <a:r>
              <a:rPr lang="zh-CN" altLang="en-US" sz="1600">
                <a:solidFill>
                  <a:schemeClr val="accent5">
                    <a:lumMod val="75000"/>
                  </a:schemeClr>
                </a:solidFill>
                <a:latin typeface="微软雅黑" pitchFamily="34" charset="-122"/>
                <a:ea typeface="微软雅黑" pitchFamily="34" charset="-122"/>
              </a:rPr>
              <a:t>文档的搜索</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XPath</a:t>
            </a:r>
            <a:r>
              <a:rPr lang="zh-CN" altLang="en-US" sz="1600" smtClean="0">
                <a:solidFill>
                  <a:schemeClr val="accent5">
                    <a:lumMod val="75000"/>
                  </a:schemeClr>
                </a:solidFill>
                <a:latin typeface="微软雅黑" pitchFamily="34" charset="-122"/>
                <a:ea typeface="微软雅黑" pitchFamily="34" charset="-122"/>
              </a:rPr>
              <a:t>它</a:t>
            </a:r>
            <a:r>
              <a:rPr lang="zh-CN" altLang="en-US" sz="1600">
                <a:solidFill>
                  <a:schemeClr val="accent5">
                    <a:lumMod val="75000"/>
                  </a:schemeClr>
                </a:solidFill>
                <a:latin typeface="微软雅黑" pitchFamily="34" charset="-122"/>
                <a:ea typeface="微软雅黑" pitchFamily="34" charset="-122"/>
              </a:rPr>
              <a:t>提供了非常简洁明了的路径选择</a:t>
            </a:r>
            <a:r>
              <a:rPr lang="zh-CN" altLang="en-US" sz="1600" smtClean="0">
                <a:solidFill>
                  <a:schemeClr val="accent5">
                    <a:lumMod val="75000"/>
                  </a:schemeClr>
                </a:solidFill>
                <a:latin typeface="微软雅黑" pitchFamily="34" charset="-122"/>
                <a:ea typeface="微软雅黑" pitchFamily="34" charset="-122"/>
              </a:rPr>
              <a:t>表达式，</a:t>
            </a:r>
            <a:r>
              <a:rPr lang="zh-CN" altLang="en-US" sz="1600">
                <a:solidFill>
                  <a:schemeClr val="accent5">
                    <a:lumMod val="75000"/>
                  </a:schemeClr>
                </a:solidFill>
                <a:latin typeface="微软雅黑" pitchFamily="34" charset="-122"/>
                <a:ea typeface="微软雅黑" pitchFamily="34" charset="-122"/>
              </a:rPr>
              <a:t>用于字符串、数值、时间的匹配以及节点、序列的处理等</a:t>
            </a:r>
            <a:r>
              <a:rPr lang="zh-CN" altLang="en-US" sz="1600" smtClean="0">
                <a:solidFill>
                  <a:schemeClr val="accent5">
                    <a:lumMod val="75000"/>
                  </a:schemeClr>
                </a:solidFill>
                <a:latin typeface="微软雅黑" pitchFamily="34" charset="-122"/>
                <a:ea typeface="微软雅黑" pitchFamily="34" charset="-122"/>
              </a:rPr>
              <a:t>。</a:t>
            </a:r>
            <a:endParaRPr lang="zh-CN" altLang="en-US" sz="1600">
              <a:solidFill>
                <a:schemeClr val="accent5">
                  <a:lumMod val="75000"/>
                </a:schemeClr>
              </a:solidFill>
              <a:latin typeface="微软雅黑" pitchFamily="34" charset="-122"/>
              <a:ea typeface="微软雅黑" pitchFamily="34" charset="-122"/>
            </a:endParaRPr>
          </a:p>
          <a:p>
            <a:pPr indent="342900" latinLnBrk="0">
              <a:lnSpc>
                <a:spcPct val="150000"/>
              </a:lnSpc>
            </a:pPr>
            <a:r>
              <a:rPr lang="en-US" altLang="zh-CN" sz="1600">
                <a:solidFill>
                  <a:schemeClr val="accent5">
                    <a:lumMod val="75000"/>
                  </a:schemeClr>
                </a:solidFill>
                <a:latin typeface="微软雅黑" pitchFamily="34" charset="-122"/>
                <a:ea typeface="微软雅黑" pitchFamily="34" charset="-122"/>
              </a:rPr>
              <a:t>XPath</a:t>
            </a:r>
            <a:r>
              <a:rPr lang="zh-CN" altLang="en-US" sz="1600">
                <a:solidFill>
                  <a:schemeClr val="accent5">
                    <a:lumMod val="75000"/>
                  </a:schemeClr>
                </a:solidFill>
                <a:latin typeface="微软雅黑" pitchFamily="34" charset="-122"/>
                <a:ea typeface="微软雅黑" pitchFamily="34" charset="-122"/>
              </a:rPr>
              <a:t>于</a:t>
            </a:r>
            <a:r>
              <a:rPr lang="en-US" altLang="zh-CN" sz="1600">
                <a:solidFill>
                  <a:schemeClr val="accent5">
                    <a:lumMod val="75000"/>
                  </a:schemeClr>
                </a:solidFill>
                <a:latin typeface="微软雅黑" pitchFamily="34" charset="-122"/>
                <a:ea typeface="微软雅黑" pitchFamily="34" charset="-122"/>
              </a:rPr>
              <a:t>1999</a:t>
            </a:r>
            <a:r>
              <a:rPr lang="zh-CN" altLang="en-US" sz="1600">
                <a:solidFill>
                  <a:schemeClr val="accent5">
                    <a:lumMod val="75000"/>
                  </a:schemeClr>
                </a:solidFill>
                <a:latin typeface="微软雅黑" pitchFamily="34" charset="-122"/>
                <a:ea typeface="微软雅黑" pitchFamily="34" charset="-122"/>
              </a:rPr>
              <a:t>年</a:t>
            </a:r>
            <a:r>
              <a:rPr lang="en-US" altLang="zh-CN" sz="1600">
                <a:solidFill>
                  <a:schemeClr val="accent5">
                    <a:lumMod val="75000"/>
                  </a:schemeClr>
                </a:solidFill>
                <a:latin typeface="微软雅黑" pitchFamily="34" charset="-122"/>
                <a:ea typeface="微软雅黑" pitchFamily="34" charset="-122"/>
              </a:rPr>
              <a:t>11</a:t>
            </a:r>
            <a:r>
              <a:rPr lang="zh-CN" altLang="en-US" sz="1600">
                <a:solidFill>
                  <a:schemeClr val="accent5">
                    <a:lumMod val="75000"/>
                  </a:schemeClr>
                </a:solidFill>
                <a:latin typeface="微软雅黑" pitchFamily="34" charset="-122"/>
                <a:ea typeface="微软雅黑" pitchFamily="34" charset="-122"/>
              </a:rPr>
              <a:t>月</a:t>
            </a:r>
            <a:r>
              <a:rPr lang="en-US" altLang="zh-CN" sz="1600">
                <a:solidFill>
                  <a:schemeClr val="accent5">
                    <a:lumMod val="75000"/>
                  </a:schemeClr>
                </a:solidFill>
                <a:latin typeface="微软雅黑" pitchFamily="34" charset="-122"/>
                <a:ea typeface="微软雅黑" pitchFamily="34" charset="-122"/>
              </a:rPr>
              <a:t>16</a:t>
            </a:r>
            <a:r>
              <a:rPr lang="zh-CN" altLang="en-US" sz="1600">
                <a:solidFill>
                  <a:schemeClr val="accent5">
                    <a:lumMod val="75000"/>
                  </a:schemeClr>
                </a:solidFill>
                <a:latin typeface="微软雅黑" pitchFamily="34" charset="-122"/>
                <a:ea typeface="微软雅黑" pitchFamily="34" charset="-122"/>
              </a:rPr>
              <a:t>日成为</a:t>
            </a:r>
            <a:r>
              <a:rPr lang="en-US" altLang="zh-CN" sz="1600">
                <a:solidFill>
                  <a:schemeClr val="accent5">
                    <a:lumMod val="75000"/>
                  </a:schemeClr>
                </a:solidFill>
                <a:latin typeface="微软雅黑" pitchFamily="34" charset="-122"/>
                <a:ea typeface="微软雅黑" pitchFamily="34" charset="-122"/>
              </a:rPr>
              <a:t>W3C</a:t>
            </a:r>
            <a:r>
              <a:rPr lang="zh-CN" altLang="en-US" sz="1600">
                <a:solidFill>
                  <a:schemeClr val="accent5">
                    <a:lumMod val="75000"/>
                  </a:schemeClr>
                </a:solidFill>
                <a:latin typeface="微软雅黑" pitchFamily="34" charset="-122"/>
                <a:ea typeface="微软雅黑" pitchFamily="34" charset="-122"/>
              </a:rPr>
              <a:t>标准，它被设计为供</a:t>
            </a:r>
            <a:r>
              <a:rPr lang="en-US" altLang="zh-CN" sz="1600">
                <a:solidFill>
                  <a:schemeClr val="accent5">
                    <a:lumMod val="75000"/>
                  </a:schemeClr>
                </a:solidFill>
                <a:latin typeface="微软雅黑" pitchFamily="34" charset="-122"/>
                <a:ea typeface="微软雅黑" pitchFamily="34" charset="-122"/>
              </a:rPr>
              <a:t>XSLT</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XPointer</a:t>
            </a:r>
            <a:r>
              <a:rPr lang="zh-CN" altLang="en-US" sz="1600">
                <a:solidFill>
                  <a:schemeClr val="accent5">
                    <a:lumMod val="75000"/>
                  </a:schemeClr>
                </a:solidFill>
                <a:latin typeface="微软雅黑" pitchFamily="34" charset="-122"/>
                <a:ea typeface="微软雅黑" pitchFamily="34" charset="-122"/>
              </a:rPr>
              <a:t>以及其他</a:t>
            </a:r>
            <a:r>
              <a:rPr lang="en-US" altLang="zh-CN" sz="1600">
                <a:solidFill>
                  <a:schemeClr val="accent5">
                    <a:lumMod val="75000"/>
                  </a:schemeClr>
                </a:solidFill>
                <a:latin typeface="微软雅黑" pitchFamily="34" charset="-122"/>
                <a:ea typeface="微软雅黑" pitchFamily="34" charset="-122"/>
              </a:rPr>
              <a:t>XML</a:t>
            </a:r>
            <a:r>
              <a:rPr lang="zh-CN" altLang="en-US" sz="1600">
                <a:solidFill>
                  <a:schemeClr val="accent5">
                    <a:lumMod val="75000"/>
                  </a:schemeClr>
                </a:solidFill>
                <a:latin typeface="微软雅黑" pitchFamily="34" charset="-122"/>
                <a:ea typeface="微软雅黑" pitchFamily="34" charset="-122"/>
              </a:rPr>
              <a:t>解析软件使用</a:t>
            </a:r>
            <a:r>
              <a:rPr lang="zh-CN" altLang="en-US" sz="1600" smtClean="0">
                <a:solidFill>
                  <a:schemeClr val="accent5">
                    <a:lumMod val="75000"/>
                  </a:schemeClr>
                </a:solidFill>
                <a:latin typeface="微软雅黑" pitchFamily="34" charset="-122"/>
                <a:ea typeface="微软雅黑" pitchFamily="34" charset="-122"/>
              </a:rPr>
              <a:t>，官方</a:t>
            </a:r>
            <a:r>
              <a:rPr lang="zh-CN" altLang="en-US" sz="1600">
                <a:solidFill>
                  <a:schemeClr val="accent5">
                    <a:lumMod val="75000"/>
                  </a:schemeClr>
                </a:solidFill>
                <a:latin typeface="微软雅黑" pitchFamily="34" charset="-122"/>
                <a:ea typeface="微软雅黑" pitchFamily="34" charset="-122"/>
              </a:rPr>
              <a:t>网站：</a:t>
            </a:r>
            <a:r>
              <a:rPr lang="en-US" altLang="zh-CN" sz="1600">
                <a:solidFill>
                  <a:schemeClr val="accent5">
                    <a:lumMod val="75000"/>
                  </a:schemeClr>
                </a:solidFill>
                <a:latin typeface="微软雅黑" pitchFamily="34" charset="-122"/>
                <a:ea typeface="微软雅黑" pitchFamily="34" charset="-122"/>
              </a:rPr>
              <a:t>https://www.w3.org/TR/xpath/</a:t>
            </a:r>
            <a:r>
              <a:rPr lang="zh-CN" altLang="en-US" sz="160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256707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3970318"/>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使用</a:t>
            </a:r>
            <a:r>
              <a:rPr lang="en-US" altLang="zh-CN" b="1">
                <a:solidFill>
                  <a:schemeClr val="accent5">
                    <a:lumMod val="50000"/>
                  </a:schemeClr>
                </a:solidFill>
                <a:latin typeface="微软雅黑" pitchFamily="34" charset="-122"/>
                <a:ea typeface="微软雅黑" pitchFamily="34" charset="-122"/>
              </a:rPr>
              <a:t>VSCode</a:t>
            </a:r>
            <a:r>
              <a:rPr lang="zh-CN" altLang="en-US" b="1" smtClean="0">
                <a:solidFill>
                  <a:schemeClr val="accent5">
                    <a:lumMod val="50000"/>
                  </a:schemeClr>
                </a:solidFill>
                <a:latin typeface="微软雅黑" pitchFamily="34" charset="-122"/>
                <a:ea typeface="微软雅黑" pitchFamily="34" charset="-122"/>
              </a:rPr>
              <a:t>进行</a:t>
            </a:r>
            <a:r>
              <a:rPr lang="en-US" altLang="zh-CN" b="1">
                <a:solidFill>
                  <a:schemeClr val="accent5">
                    <a:lumMod val="50000"/>
                  </a:schemeClr>
                </a:solidFill>
                <a:latin typeface="微软雅黑" pitchFamily="34" charset="-122"/>
                <a:ea typeface="微软雅黑" pitchFamily="34" charset="-122"/>
              </a:rPr>
              <a:t>Python</a:t>
            </a:r>
            <a:r>
              <a:rPr lang="zh-CN" altLang="en-US" b="1" smtClean="0">
                <a:solidFill>
                  <a:schemeClr val="accent5">
                    <a:lumMod val="50000"/>
                  </a:schemeClr>
                </a:solidFill>
                <a:latin typeface="微软雅黑" pitchFamily="34" charset="-122"/>
                <a:ea typeface="微软雅黑" pitchFamily="34" charset="-122"/>
              </a:rPr>
              <a:t>开发</a:t>
            </a:r>
            <a:endParaRPr lang="zh-CN" altLang="en-US" b="1">
              <a:solidFill>
                <a:schemeClr val="accent5">
                  <a:lumMod val="50000"/>
                </a:schemeClr>
              </a:solidFill>
              <a:latin typeface="微软雅黑" pitchFamily="34" charset="-122"/>
              <a:ea typeface="微软雅黑" pitchFamily="34" charset="-122"/>
            </a:endParaRP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Visual </a:t>
            </a:r>
            <a:r>
              <a:rPr lang="en-US" altLang="zh-CN" sz="1600">
                <a:solidFill>
                  <a:schemeClr val="accent5">
                    <a:lumMod val="75000"/>
                  </a:schemeClr>
                </a:solidFill>
                <a:latin typeface="微软雅黑" pitchFamily="34" charset="-122"/>
                <a:ea typeface="微软雅黑" pitchFamily="34" charset="-122"/>
              </a:rPr>
              <a:t>Studio </a:t>
            </a:r>
            <a:r>
              <a:rPr lang="en-US" altLang="zh-CN" sz="1600" smtClean="0">
                <a:solidFill>
                  <a:schemeClr val="accent5">
                    <a:lumMod val="75000"/>
                  </a:schemeClr>
                </a:solidFill>
                <a:latin typeface="微软雅黑" pitchFamily="34" charset="-122"/>
                <a:ea typeface="微软雅黑" pitchFamily="34" charset="-122"/>
              </a:rPr>
              <a:t>Code</a:t>
            </a:r>
            <a:r>
              <a:rPr lang="zh-CN" altLang="en-US" sz="1600" smtClean="0">
                <a:solidFill>
                  <a:schemeClr val="accent5">
                    <a:lumMod val="75000"/>
                  </a:schemeClr>
                </a:solidFill>
                <a:latin typeface="微软雅黑" pitchFamily="34" charset="-122"/>
                <a:ea typeface="微软雅黑" pitchFamily="34" charset="-122"/>
              </a:rPr>
              <a:t>是</a:t>
            </a:r>
            <a:r>
              <a:rPr lang="en-US" altLang="zh-CN" sz="1600">
                <a:solidFill>
                  <a:schemeClr val="accent5">
                    <a:lumMod val="75000"/>
                  </a:schemeClr>
                </a:solidFill>
                <a:latin typeface="微软雅黑" pitchFamily="34" charset="-122"/>
                <a:ea typeface="微软雅黑" pitchFamily="34" charset="-122"/>
              </a:rPr>
              <a:t>Microsoft</a:t>
            </a:r>
            <a:r>
              <a:rPr lang="zh-CN" altLang="en-US" sz="1600">
                <a:solidFill>
                  <a:schemeClr val="accent5">
                    <a:lumMod val="75000"/>
                  </a:schemeClr>
                </a:solidFill>
                <a:latin typeface="微软雅黑" pitchFamily="34" charset="-122"/>
                <a:ea typeface="微软雅黑" pitchFamily="34" charset="-122"/>
              </a:rPr>
              <a:t>为</a:t>
            </a:r>
            <a:r>
              <a:rPr lang="en-US" altLang="zh-CN" sz="1600">
                <a:solidFill>
                  <a:schemeClr val="accent5">
                    <a:lumMod val="75000"/>
                  </a:schemeClr>
                </a:solidFill>
                <a:latin typeface="微软雅黑" pitchFamily="34" charset="-122"/>
                <a:ea typeface="微软雅黑" pitchFamily="34" charset="-122"/>
              </a:rPr>
              <a:t>Windows</a:t>
            </a:r>
            <a:r>
              <a:rPr lang="zh-CN" altLang="en-US" sz="1600">
                <a:solidFill>
                  <a:schemeClr val="accent5">
                    <a:lumMod val="75000"/>
                  </a:schemeClr>
                </a:solidFill>
                <a:latin typeface="微软雅黑" pitchFamily="34" charset="-122"/>
                <a:ea typeface="微软雅黑" pitchFamily="34" charset="-122"/>
              </a:rPr>
              <a:t>，</a:t>
            </a:r>
            <a:r>
              <a:rPr lang="en-US" altLang="zh-CN" sz="1600">
                <a:solidFill>
                  <a:schemeClr val="accent5">
                    <a:lumMod val="75000"/>
                  </a:schemeClr>
                </a:solidFill>
                <a:latin typeface="微软雅黑" pitchFamily="34" charset="-122"/>
                <a:ea typeface="微软雅黑" pitchFamily="34" charset="-122"/>
              </a:rPr>
              <a:t>Linux</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macOS</a:t>
            </a:r>
            <a:r>
              <a:rPr lang="zh-CN" altLang="en-US" sz="1600">
                <a:solidFill>
                  <a:schemeClr val="accent5">
                    <a:lumMod val="75000"/>
                  </a:schemeClr>
                </a:solidFill>
                <a:latin typeface="微软雅黑" pitchFamily="34" charset="-122"/>
                <a:ea typeface="微软雅黑" pitchFamily="34" charset="-122"/>
              </a:rPr>
              <a:t>开发的免费源代码编辑器。功能</a:t>
            </a:r>
            <a:r>
              <a:rPr lang="zh-CN" altLang="en-US" sz="1600" smtClean="0">
                <a:solidFill>
                  <a:schemeClr val="accent5">
                    <a:lumMod val="75000"/>
                  </a:schemeClr>
                </a:solidFill>
                <a:latin typeface="微软雅黑" pitchFamily="34" charset="-122"/>
                <a:ea typeface="微软雅黑" pitchFamily="34" charset="-122"/>
              </a:rPr>
              <a:t>包括代码调试、语法突出显示、智能</a:t>
            </a:r>
            <a:r>
              <a:rPr lang="zh-CN" altLang="en-US" sz="1600">
                <a:solidFill>
                  <a:schemeClr val="accent5">
                    <a:lumMod val="75000"/>
                  </a:schemeClr>
                </a:solidFill>
                <a:latin typeface="微软雅黑" pitchFamily="34" charset="-122"/>
                <a:ea typeface="微软雅黑" pitchFamily="34" charset="-122"/>
              </a:rPr>
              <a:t>代码</a:t>
            </a:r>
            <a:r>
              <a:rPr lang="zh-CN" altLang="en-US" sz="1600" smtClean="0">
                <a:solidFill>
                  <a:schemeClr val="accent5">
                    <a:lumMod val="75000"/>
                  </a:schemeClr>
                </a:solidFill>
                <a:latin typeface="微软雅黑" pitchFamily="34" charset="-122"/>
                <a:ea typeface="微软雅黑" pitchFamily="34" charset="-122"/>
              </a:rPr>
              <a:t>完成、代码</a:t>
            </a:r>
            <a:r>
              <a:rPr lang="zh-CN" altLang="en-US" sz="1600">
                <a:solidFill>
                  <a:schemeClr val="accent5">
                    <a:lumMod val="75000"/>
                  </a:schemeClr>
                </a:solidFill>
                <a:latin typeface="微软雅黑" pitchFamily="34" charset="-122"/>
                <a:ea typeface="微软雅黑" pitchFamily="34" charset="-122"/>
              </a:rPr>
              <a:t>重构和嵌入式</a:t>
            </a:r>
            <a:r>
              <a:rPr lang="en-US" altLang="zh-CN" sz="1600">
                <a:solidFill>
                  <a:schemeClr val="accent5">
                    <a:lumMod val="75000"/>
                  </a:schemeClr>
                </a:solidFill>
                <a:latin typeface="微软雅黑" pitchFamily="34" charset="-122"/>
                <a:ea typeface="微软雅黑" pitchFamily="34" charset="-122"/>
              </a:rPr>
              <a:t>Git</a:t>
            </a:r>
            <a:r>
              <a:rPr lang="zh-CN" altLang="en-US" sz="1600">
                <a:solidFill>
                  <a:schemeClr val="accent5">
                    <a:lumMod val="75000"/>
                  </a:schemeClr>
                </a:solidFill>
                <a:latin typeface="微软雅黑" pitchFamily="34" charset="-122"/>
                <a:ea typeface="微软雅黑" pitchFamily="34" charset="-122"/>
              </a:rPr>
              <a:t>的支持。 用户可以更改主题，键盘快捷键，首选项，并安装添加了其他功能的扩展</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endParaRPr lang="zh-CN" altLang="en-US" sz="1600">
              <a:solidFill>
                <a:schemeClr val="accent5">
                  <a:lumMod val="75000"/>
                </a:schemeClr>
              </a:solidFill>
              <a:latin typeface="微软雅黑" pitchFamily="34" charset="-122"/>
              <a:ea typeface="微软雅黑" pitchFamily="34" charset="-122"/>
            </a:endParaRPr>
          </a:p>
          <a:p>
            <a:pPr indent="342900">
              <a:lnSpc>
                <a:spcPct val="150000"/>
              </a:lnSpc>
            </a:pPr>
            <a:r>
              <a:rPr lang="en-US" altLang="zh-CN" sz="1600">
                <a:solidFill>
                  <a:schemeClr val="accent5">
                    <a:lumMod val="75000"/>
                  </a:schemeClr>
                </a:solidFill>
                <a:latin typeface="微软雅黑" pitchFamily="34" charset="-122"/>
                <a:ea typeface="微软雅黑" pitchFamily="34" charset="-122"/>
              </a:rPr>
              <a:t>Visual Studio Code</a:t>
            </a:r>
            <a:r>
              <a:rPr lang="zh-CN" altLang="en-US" sz="1600">
                <a:solidFill>
                  <a:schemeClr val="accent5">
                    <a:lumMod val="75000"/>
                  </a:schemeClr>
                </a:solidFill>
                <a:latin typeface="微软雅黑" pitchFamily="34" charset="-122"/>
                <a:ea typeface="微软雅黑" pitchFamily="34" charset="-122"/>
              </a:rPr>
              <a:t>的源代码来自</a:t>
            </a:r>
            <a:r>
              <a:rPr lang="en-US" altLang="zh-CN" sz="1600">
                <a:solidFill>
                  <a:schemeClr val="accent5">
                    <a:lumMod val="75000"/>
                  </a:schemeClr>
                </a:solidFill>
                <a:latin typeface="微软雅黑" pitchFamily="34" charset="-122"/>
                <a:ea typeface="微软雅黑" pitchFamily="34" charset="-122"/>
              </a:rPr>
              <a:t>Microsoft</a:t>
            </a:r>
            <a:r>
              <a:rPr lang="zh-CN" altLang="en-US" sz="1600">
                <a:solidFill>
                  <a:schemeClr val="accent5">
                    <a:lumMod val="75000"/>
                  </a:schemeClr>
                </a:solidFill>
                <a:latin typeface="微软雅黑" pitchFamily="34" charset="-122"/>
                <a:ea typeface="微软雅黑" pitchFamily="34" charset="-122"/>
              </a:rPr>
              <a:t>的免费开放源代码软件</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项目，该项目是在许可的</a:t>
            </a:r>
            <a:r>
              <a:rPr lang="en-US" altLang="zh-CN" sz="1600">
                <a:solidFill>
                  <a:schemeClr val="accent5">
                    <a:lumMod val="75000"/>
                  </a:schemeClr>
                </a:solidFill>
                <a:latin typeface="微软雅黑" pitchFamily="34" charset="-122"/>
                <a:ea typeface="微软雅黑" pitchFamily="34" charset="-122"/>
              </a:rPr>
              <a:t>Expat</a:t>
            </a:r>
            <a:r>
              <a:rPr lang="zh-CN" altLang="en-US" sz="1600">
                <a:solidFill>
                  <a:schemeClr val="accent5">
                    <a:lumMod val="75000"/>
                  </a:schemeClr>
                </a:solidFill>
                <a:latin typeface="微软雅黑" pitchFamily="34" charset="-122"/>
                <a:ea typeface="微软雅黑" pitchFamily="34" charset="-122"/>
              </a:rPr>
              <a:t>下发布的，但已编译的二进制文件是免费的，可用于任何用途</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en-US" altLang="zh-CN" sz="1600" smtClean="0">
                <a:solidFill>
                  <a:schemeClr val="accent5">
                    <a:lumMod val="75000"/>
                  </a:schemeClr>
                </a:solidFill>
                <a:latin typeface="微软雅黑" pitchFamily="34" charset="-122"/>
                <a:ea typeface="微软雅黑" pitchFamily="34" charset="-122"/>
              </a:rPr>
              <a:t>VSCode</a:t>
            </a:r>
            <a:r>
              <a:rPr lang="zh-CN" altLang="en-US" sz="1600" smtClean="0">
                <a:solidFill>
                  <a:schemeClr val="accent5">
                    <a:lumMod val="75000"/>
                  </a:schemeClr>
                </a:solidFill>
                <a:latin typeface="微软雅黑" pitchFamily="34" charset="-122"/>
                <a:ea typeface="微软雅黑" pitchFamily="34" charset="-122"/>
              </a:rPr>
              <a:t>社区有很多优秀的插件，从而扩展了对多种开发语言的支持。这里主要介绍下其对</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开发环境的配置（</a:t>
            </a:r>
            <a:r>
              <a:rPr lang="zh-CN" altLang="en-US" sz="1600">
                <a:solidFill>
                  <a:schemeClr val="accent5">
                    <a:lumMod val="75000"/>
                  </a:schemeClr>
                </a:solidFill>
                <a:latin typeface="微软雅黑" pitchFamily="34" charset="-122"/>
                <a:ea typeface="微软雅黑" pitchFamily="34" charset="-122"/>
              </a:rPr>
              <a:t>默认大家已经安装好</a:t>
            </a:r>
            <a:r>
              <a:rPr lang="en-US" altLang="zh-CN" sz="160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环境</a:t>
            </a:r>
            <a:r>
              <a:rPr lang="zh-CN" altLang="en-US" sz="1600" smtClean="0">
                <a:solidFill>
                  <a:schemeClr val="accent5">
                    <a:lumMod val="75000"/>
                  </a:schemeClr>
                </a:solidFill>
                <a:latin typeface="微软雅黑" pitchFamily="34" charset="-122"/>
                <a:ea typeface="微软雅黑" pitchFamily="34" charset="-122"/>
              </a:rPr>
              <a:t>），主要有五个步骤：</a:t>
            </a:r>
            <a:endParaRPr lang="zh-CN" altLang="en-US"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397612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5" dur="500"/>
                                        <p:tgtEl>
                                          <p:spTgt spid="5">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0"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XPath</a:t>
            </a:r>
            <a:r>
              <a:rPr lang="zh-CN" altLang="en-US" b="1" smtClean="0">
                <a:solidFill>
                  <a:schemeClr val="accent5">
                    <a:lumMod val="50000"/>
                  </a:schemeClr>
                </a:solidFill>
                <a:latin typeface="微软雅黑" pitchFamily="34" charset="-122"/>
                <a:ea typeface="微软雅黑" pitchFamily="34" charset="-122"/>
              </a:rPr>
              <a:t>解析库的使用</a:t>
            </a: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下面介绍几种常用的规则：</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915" y="2102257"/>
            <a:ext cx="5766914" cy="29482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3747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 calcmode="lin" valueType="num">
                                      <p:cBhvr>
                                        <p:cTn id="12" dur="500" fill="hold"/>
                                        <p:tgtEl>
                                          <p:spTgt spid="1026"/>
                                        </p:tgtEl>
                                        <p:attrNameLst>
                                          <p:attrName>ppt_w</p:attrName>
                                        </p:attrNameLst>
                                      </p:cBhvr>
                                      <p:tavLst>
                                        <p:tav tm="0">
                                          <p:val>
                                            <p:fltVal val="0"/>
                                          </p:val>
                                        </p:tav>
                                        <p:tav tm="100000">
                                          <p:val>
                                            <p:strVal val="#ppt_w"/>
                                          </p:val>
                                        </p:tav>
                                      </p:tavLst>
                                    </p:anim>
                                    <p:anim calcmode="lin" valueType="num">
                                      <p:cBhvr>
                                        <p:cTn id="13" dur="500" fill="hold"/>
                                        <p:tgtEl>
                                          <p:spTgt spid="1026"/>
                                        </p:tgtEl>
                                        <p:attrNameLst>
                                          <p:attrName>ppt_h</p:attrName>
                                        </p:attrNameLst>
                                      </p:cBhvr>
                                      <p:tavLst>
                                        <p:tav tm="0">
                                          <p:val>
                                            <p:fltVal val="0"/>
                                          </p:val>
                                        </p:tav>
                                        <p:tav tm="100000">
                                          <p:val>
                                            <p:strVal val="#ppt_h"/>
                                          </p:val>
                                        </p:tav>
                                      </p:tavLst>
                                    </p:anim>
                                    <p:animEffect transition="in" filter="fade">
                                      <p:cBhvr>
                                        <p:cTn id="14"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754326"/>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XPath</a:t>
            </a:r>
            <a:r>
              <a:rPr lang="zh-CN" altLang="en-US" b="1" smtClean="0">
                <a:solidFill>
                  <a:schemeClr val="accent5">
                    <a:lumMod val="50000"/>
                  </a:schemeClr>
                </a:solidFill>
                <a:latin typeface="微软雅黑" pitchFamily="34" charset="-122"/>
                <a:ea typeface="微软雅黑" pitchFamily="34" charset="-122"/>
              </a:rPr>
              <a:t>解析库的使用</a:t>
            </a: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的</a:t>
            </a:r>
            <a:r>
              <a:rPr lang="en-US" altLang="zh-CN" sz="1600" smtClean="0">
                <a:solidFill>
                  <a:schemeClr val="accent5">
                    <a:lumMod val="75000"/>
                  </a:schemeClr>
                </a:solidFill>
                <a:latin typeface="微软雅黑" pitchFamily="34" charset="-122"/>
                <a:ea typeface="微软雅黑" pitchFamily="34" charset="-122"/>
              </a:rPr>
              <a:t>lxml</a:t>
            </a:r>
            <a:r>
              <a:rPr lang="zh-CN" altLang="en-US" sz="1600" smtClean="0">
                <a:solidFill>
                  <a:schemeClr val="accent5">
                    <a:lumMod val="75000"/>
                  </a:schemeClr>
                </a:solidFill>
                <a:latin typeface="微软雅黑" pitchFamily="34" charset="-122"/>
                <a:ea typeface="微软雅黑" pitchFamily="34" charset="-122"/>
              </a:rPr>
              <a:t>库对</a:t>
            </a:r>
            <a:r>
              <a:rPr lang="en-US" altLang="zh-CN" sz="1600" smtClean="0">
                <a:solidFill>
                  <a:schemeClr val="accent5">
                    <a:lumMod val="75000"/>
                  </a:schemeClr>
                </a:solidFill>
                <a:latin typeface="微软雅黑" pitchFamily="34" charset="-122"/>
                <a:ea typeface="微软雅黑" pitchFamily="34" charset="-122"/>
              </a:rPr>
              <a:t>XPath</a:t>
            </a:r>
            <a:r>
              <a:rPr lang="zh-CN" altLang="en-US" sz="1600" smtClean="0">
                <a:solidFill>
                  <a:schemeClr val="accent5">
                    <a:lumMod val="75000"/>
                  </a:schemeClr>
                </a:solidFill>
                <a:latin typeface="微软雅黑" pitchFamily="34" charset="-122"/>
                <a:ea typeface="微软雅黑" pitchFamily="34" charset="-122"/>
              </a:rPr>
              <a:t>进行了实现，因此可用于</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a:solidFill>
                  <a:schemeClr val="accent5">
                    <a:lumMod val="75000"/>
                  </a:schemeClr>
                </a:solidFill>
                <a:latin typeface="微软雅黑" pitchFamily="34" charset="-122"/>
                <a:ea typeface="微软雅黑" pitchFamily="34" charset="-122"/>
              </a:rPr>
              <a:t>的解析。下面代码</a:t>
            </a:r>
            <a:r>
              <a:rPr lang="zh-CN" altLang="en-US" sz="1600" smtClean="0">
                <a:solidFill>
                  <a:schemeClr val="accent5">
                    <a:lumMod val="75000"/>
                  </a:schemeClr>
                </a:solidFill>
                <a:latin typeface="微软雅黑" pitchFamily="34" charset="-122"/>
                <a:ea typeface="微软雅黑" pitchFamily="34" charset="-122"/>
              </a:rPr>
              <a:t>演示使用</a:t>
            </a:r>
            <a:r>
              <a:rPr lang="en-US" altLang="zh-CN" sz="1600">
                <a:solidFill>
                  <a:schemeClr val="accent5">
                    <a:lumMod val="75000"/>
                  </a:schemeClr>
                </a:solidFill>
                <a:latin typeface="微软雅黑" pitchFamily="34" charset="-122"/>
                <a:ea typeface="微软雅黑" pitchFamily="34" charset="-122"/>
              </a:rPr>
              <a:t>lxml</a:t>
            </a:r>
            <a:r>
              <a:rPr lang="zh-CN" altLang="en-US" sz="1600">
                <a:solidFill>
                  <a:schemeClr val="accent5">
                    <a:lumMod val="75000"/>
                  </a:schemeClr>
                </a:solidFill>
                <a:latin typeface="微软雅黑" pitchFamily="34" charset="-122"/>
                <a:ea typeface="微软雅黑" pitchFamily="34" charset="-122"/>
              </a:rPr>
              <a:t>中的</a:t>
            </a:r>
            <a:r>
              <a:rPr lang="en-US" altLang="zh-CN" sz="1600">
                <a:solidFill>
                  <a:schemeClr val="accent5">
                    <a:lumMod val="75000"/>
                  </a:schemeClr>
                </a:solidFill>
                <a:latin typeface="微软雅黑" pitchFamily="34" charset="-122"/>
                <a:ea typeface="微软雅黑" pitchFamily="34" charset="-122"/>
              </a:rPr>
              <a:t>etree.HTML</a:t>
            </a:r>
            <a:r>
              <a:rPr lang="zh-CN" altLang="en-US" sz="1600">
                <a:solidFill>
                  <a:schemeClr val="accent5">
                    <a:lumMod val="75000"/>
                  </a:schemeClr>
                </a:solidFill>
                <a:latin typeface="微软雅黑" pitchFamily="34" charset="-122"/>
                <a:ea typeface="微软雅黑" pitchFamily="34" charset="-122"/>
              </a:rPr>
              <a:t>函数将</a:t>
            </a:r>
            <a:r>
              <a:rPr lang="en-US" altLang="zh-CN" sz="1600">
                <a:solidFill>
                  <a:schemeClr val="accent5">
                    <a:lumMod val="75000"/>
                  </a:schemeClr>
                </a:solidFill>
                <a:latin typeface="微软雅黑" pitchFamily="34" charset="-122"/>
                <a:ea typeface="微软雅黑" pitchFamily="34" charset="-122"/>
              </a:rPr>
              <a:t>HTML</a:t>
            </a:r>
            <a:r>
              <a:rPr lang="zh-CN" altLang="en-US" sz="1600">
                <a:solidFill>
                  <a:schemeClr val="accent5">
                    <a:lumMod val="75000"/>
                  </a:schemeClr>
                </a:solidFill>
                <a:latin typeface="微软雅黑" pitchFamily="34" charset="-122"/>
                <a:ea typeface="微软雅黑" pitchFamily="34" charset="-122"/>
              </a:rPr>
              <a:t>文本转成</a:t>
            </a:r>
            <a:r>
              <a:rPr lang="en-US" altLang="zh-CN" sz="1600">
                <a:solidFill>
                  <a:schemeClr val="accent5">
                    <a:lumMod val="75000"/>
                  </a:schemeClr>
                </a:solidFill>
                <a:latin typeface="微软雅黑" pitchFamily="34" charset="-122"/>
                <a:ea typeface="微软雅黑" pitchFamily="34" charset="-122"/>
              </a:rPr>
              <a:t>XPath</a:t>
            </a:r>
            <a:r>
              <a:rPr lang="zh-CN" altLang="en-US" sz="1600">
                <a:solidFill>
                  <a:schemeClr val="accent5">
                    <a:lumMod val="75000"/>
                  </a:schemeClr>
                </a:solidFill>
                <a:latin typeface="微软雅黑" pitchFamily="34" charset="-122"/>
                <a:ea typeface="微软雅黑" pitchFamily="34" charset="-122"/>
              </a:rPr>
              <a:t>对象，</a:t>
            </a:r>
            <a:r>
              <a:rPr lang="en-US" altLang="zh-CN" sz="1600">
                <a:solidFill>
                  <a:schemeClr val="accent5">
                    <a:lumMod val="75000"/>
                  </a:schemeClr>
                </a:solidFill>
                <a:latin typeface="微软雅黑" pitchFamily="34" charset="-122"/>
                <a:ea typeface="微软雅黑" pitchFamily="34" charset="-122"/>
              </a:rPr>
              <a:t>XPath</a:t>
            </a:r>
            <a:r>
              <a:rPr lang="zh-CN" altLang="en-US" sz="1600">
                <a:solidFill>
                  <a:schemeClr val="accent5">
                    <a:lumMod val="75000"/>
                  </a:schemeClr>
                </a:solidFill>
                <a:latin typeface="微软雅黑" pitchFamily="34" charset="-122"/>
                <a:ea typeface="微软雅黑" pitchFamily="34" charset="-122"/>
              </a:rPr>
              <a:t>对象会自动对</a:t>
            </a:r>
            <a:r>
              <a:rPr lang="en-US" altLang="zh-CN" sz="1600">
                <a:solidFill>
                  <a:schemeClr val="accent5">
                    <a:lumMod val="75000"/>
                  </a:schemeClr>
                </a:solidFill>
                <a:latin typeface="微软雅黑" pitchFamily="34" charset="-122"/>
                <a:ea typeface="微软雅黑" pitchFamily="34" charset="-122"/>
              </a:rPr>
              <a:t>HTML</a:t>
            </a:r>
            <a:r>
              <a:rPr lang="zh-CN" altLang="en-US" sz="1600">
                <a:solidFill>
                  <a:schemeClr val="accent5">
                    <a:lumMod val="75000"/>
                  </a:schemeClr>
                </a:solidFill>
                <a:latin typeface="微软雅黑" pitchFamily="34" charset="-122"/>
                <a:ea typeface="微软雅黑" pitchFamily="34" charset="-122"/>
              </a:rPr>
              <a:t>文本中没有闭合的标签进行</a:t>
            </a:r>
            <a:r>
              <a:rPr lang="zh-CN" altLang="en-US" sz="1600" smtClean="0">
                <a:solidFill>
                  <a:schemeClr val="accent5">
                    <a:lumMod val="75000"/>
                  </a:schemeClr>
                </a:solidFill>
                <a:latin typeface="微软雅黑" pitchFamily="34" charset="-122"/>
                <a:ea typeface="微软雅黑" pitchFamily="34" charset="-122"/>
              </a:rPr>
              <a:t>修正。</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200336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7"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XPath</a:t>
            </a:r>
            <a:r>
              <a:rPr lang="zh-CN" altLang="en-US" b="1" smtClean="0">
                <a:solidFill>
                  <a:schemeClr val="accent5">
                    <a:lumMod val="50000"/>
                  </a:schemeClr>
                </a:solidFill>
                <a:latin typeface="微软雅黑" pitchFamily="34" charset="-122"/>
                <a:ea typeface="微软雅黑" pitchFamily="34" charset="-122"/>
              </a:rPr>
              <a:t>解析库的使用</a:t>
            </a: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3848" y="845233"/>
            <a:ext cx="5039072" cy="55022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04770" y="1477415"/>
            <a:ext cx="4857750" cy="423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05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Effect transition="in" filter="fade">
                                      <p:cBhvr>
                                        <p:cTn id="9" dur="500"/>
                                        <p:tgtEl>
                                          <p:spTgt spid="102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1026"/>
                                        </p:tgtEl>
                                        <p:attrNameLst>
                                          <p:attrName>ppt_w</p:attrName>
                                        </p:attrNameLst>
                                      </p:cBhvr>
                                      <p:tavLst>
                                        <p:tav tm="0">
                                          <p:val>
                                            <p:strVal val="ppt_w"/>
                                          </p:val>
                                        </p:tav>
                                        <p:tav tm="100000">
                                          <p:val>
                                            <p:fltVal val="0"/>
                                          </p:val>
                                        </p:tav>
                                      </p:tavLst>
                                    </p:anim>
                                    <p:anim calcmode="lin" valueType="num">
                                      <p:cBhvr>
                                        <p:cTn id="14" dur="500"/>
                                        <p:tgtEl>
                                          <p:spTgt spid="1026"/>
                                        </p:tgtEl>
                                        <p:attrNameLst>
                                          <p:attrName>ppt_h</p:attrName>
                                        </p:attrNameLst>
                                      </p:cBhvr>
                                      <p:tavLst>
                                        <p:tav tm="0">
                                          <p:val>
                                            <p:strVal val="ppt_h"/>
                                          </p:val>
                                        </p:tav>
                                        <p:tav tm="100000">
                                          <p:val>
                                            <p:fltVal val="0"/>
                                          </p:val>
                                        </p:tav>
                                      </p:tavLst>
                                    </p:anim>
                                    <p:animEffect transition="out" filter="fade">
                                      <p:cBhvr>
                                        <p:cTn id="15" dur="500"/>
                                        <p:tgtEl>
                                          <p:spTgt spid="1026"/>
                                        </p:tgtEl>
                                      </p:cBhvr>
                                    </p:animEffect>
                                    <p:set>
                                      <p:cBhvr>
                                        <p:cTn id="16" dur="1" fill="hold">
                                          <p:stCondLst>
                                            <p:cond delay="499"/>
                                          </p:stCondLst>
                                        </p:cTn>
                                        <p:tgtEl>
                                          <p:spTgt spid="102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027"/>
                                        </p:tgtEl>
                                        <p:attrNameLst>
                                          <p:attrName>style.visibility</p:attrName>
                                        </p:attrNameLst>
                                      </p:cBhvr>
                                      <p:to>
                                        <p:strVal val="visible"/>
                                      </p:to>
                                    </p:set>
                                    <p:anim calcmode="lin" valueType="num">
                                      <p:cBhvr>
                                        <p:cTn id="21" dur="500" fill="hold"/>
                                        <p:tgtEl>
                                          <p:spTgt spid="1027"/>
                                        </p:tgtEl>
                                        <p:attrNameLst>
                                          <p:attrName>ppt_w</p:attrName>
                                        </p:attrNameLst>
                                      </p:cBhvr>
                                      <p:tavLst>
                                        <p:tav tm="0">
                                          <p:val>
                                            <p:fltVal val="0"/>
                                          </p:val>
                                        </p:tav>
                                        <p:tav tm="100000">
                                          <p:val>
                                            <p:strVal val="#ppt_w"/>
                                          </p:val>
                                        </p:tav>
                                      </p:tavLst>
                                    </p:anim>
                                    <p:anim calcmode="lin" valueType="num">
                                      <p:cBhvr>
                                        <p:cTn id="22" dur="500" fill="hold"/>
                                        <p:tgtEl>
                                          <p:spTgt spid="1027"/>
                                        </p:tgtEl>
                                        <p:attrNameLst>
                                          <p:attrName>ppt_h</p:attrName>
                                        </p:attrNameLst>
                                      </p:cBhvr>
                                      <p:tavLst>
                                        <p:tav tm="0">
                                          <p:val>
                                            <p:fltVal val="0"/>
                                          </p:val>
                                        </p:tav>
                                        <p:tav tm="100000">
                                          <p:val>
                                            <p:strVal val="#ppt_h"/>
                                          </p:val>
                                        </p:tav>
                                      </p:tavLst>
                                    </p:anim>
                                    <p:animEffect transition="in" filter="fade">
                                      <p:cBhvr>
                                        <p:cTn id="23"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XPath</a:t>
            </a:r>
            <a:r>
              <a:rPr lang="zh-CN" altLang="en-US" b="1" smtClean="0">
                <a:solidFill>
                  <a:schemeClr val="accent5">
                    <a:lumMod val="50000"/>
                  </a:schemeClr>
                </a:solidFill>
                <a:latin typeface="微软雅黑" pitchFamily="34" charset="-122"/>
                <a:ea typeface="微软雅黑" pitchFamily="34" charset="-122"/>
              </a:rPr>
              <a:t>解析库的使用</a:t>
            </a:r>
          </a:p>
          <a:p>
            <a:pPr indent="342900" latinLnBrk="0">
              <a:lnSpc>
                <a:spcPct val="150000"/>
              </a:lnSpc>
            </a:pPr>
            <a:r>
              <a:rPr lang="en-US" altLang="zh-CN" sz="1600" smtClean="0">
                <a:solidFill>
                  <a:schemeClr val="accent5">
                    <a:lumMod val="75000"/>
                  </a:schemeClr>
                </a:solidFill>
                <a:latin typeface="微软雅黑" pitchFamily="34" charset="-122"/>
                <a:ea typeface="微软雅黑" pitchFamily="34" charset="-122"/>
              </a:rPr>
              <a:t>lxml</a:t>
            </a:r>
            <a:r>
              <a:rPr lang="zh-CN" altLang="en-US" sz="1600" smtClean="0">
                <a:solidFill>
                  <a:schemeClr val="accent5">
                    <a:lumMod val="75000"/>
                  </a:schemeClr>
                </a:solidFill>
                <a:latin typeface="微软雅黑" pitchFamily="34" charset="-122"/>
                <a:ea typeface="微软雅黑" pitchFamily="34" charset="-122"/>
              </a:rPr>
              <a:t>库不仅可直接解析文本字符串，也能处理</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文本文件。</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5088" y="2204864"/>
            <a:ext cx="6873825" cy="13719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02394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074"/>
                                        </p:tgtEl>
                                        <p:attrNameLst>
                                          <p:attrName>style.visibility</p:attrName>
                                        </p:attrNameLst>
                                      </p:cBhvr>
                                      <p:to>
                                        <p:strVal val="visible"/>
                                      </p:to>
                                    </p:set>
                                    <p:anim calcmode="lin" valueType="num">
                                      <p:cBhvr>
                                        <p:cTn id="12" dur="500" fill="hold"/>
                                        <p:tgtEl>
                                          <p:spTgt spid="3074"/>
                                        </p:tgtEl>
                                        <p:attrNameLst>
                                          <p:attrName>ppt_w</p:attrName>
                                        </p:attrNameLst>
                                      </p:cBhvr>
                                      <p:tavLst>
                                        <p:tav tm="0">
                                          <p:val>
                                            <p:fltVal val="0"/>
                                          </p:val>
                                        </p:tav>
                                        <p:tav tm="100000">
                                          <p:val>
                                            <p:strVal val="#ppt_w"/>
                                          </p:val>
                                        </p:tav>
                                      </p:tavLst>
                                    </p:anim>
                                    <p:anim calcmode="lin" valueType="num">
                                      <p:cBhvr>
                                        <p:cTn id="13" dur="500" fill="hold"/>
                                        <p:tgtEl>
                                          <p:spTgt spid="3074"/>
                                        </p:tgtEl>
                                        <p:attrNameLst>
                                          <p:attrName>ppt_h</p:attrName>
                                        </p:attrNameLst>
                                      </p:cBhvr>
                                      <p:tavLst>
                                        <p:tav tm="0">
                                          <p:val>
                                            <p:fltVal val="0"/>
                                          </p:val>
                                        </p:tav>
                                        <p:tav tm="100000">
                                          <p:val>
                                            <p:strVal val="#ppt_h"/>
                                          </p:val>
                                        </p:tav>
                                      </p:tavLst>
                                    </p:anim>
                                    <p:animEffect transition="in" filter="fade">
                                      <p:cBhvr>
                                        <p:cTn id="14"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XPath</a:t>
            </a:r>
            <a:r>
              <a:rPr lang="zh-CN" altLang="en-US" b="1" smtClean="0">
                <a:solidFill>
                  <a:schemeClr val="accent5">
                    <a:lumMod val="50000"/>
                  </a:schemeClr>
                </a:solidFill>
                <a:latin typeface="微软雅黑" pitchFamily="34" charset="-122"/>
                <a:ea typeface="微软雅黑" pitchFamily="34" charset="-122"/>
              </a:rPr>
              <a:t>解析库的使用</a:t>
            </a: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接下来根据前面的</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文本解析的例子继续来演示</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节点的选取：</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2869" y="2051684"/>
            <a:ext cx="6418263" cy="448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8884" y="2276872"/>
            <a:ext cx="5514975" cy="3171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23836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 calcmode="lin" valueType="num">
                                      <p:cBhvr>
                                        <p:cTn id="12" dur="500" fill="hold"/>
                                        <p:tgtEl>
                                          <p:spTgt spid="2050"/>
                                        </p:tgtEl>
                                        <p:attrNameLst>
                                          <p:attrName>ppt_w</p:attrName>
                                        </p:attrNameLst>
                                      </p:cBhvr>
                                      <p:tavLst>
                                        <p:tav tm="0">
                                          <p:val>
                                            <p:fltVal val="0"/>
                                          </p:val>
                                        </p:tav>
                                        <p:tav tm="100000">
                                          <p:val>
                                            <p:strVal val="#ppt_w"/>
                                          </p:val>
                                        </p:tav>
                                      </p:tavLst>
                                    </p:anim>
                                    <p:anim calcmode="lin" valueType="num">
                                      <p:cBhvr>
                                        <p:cTn id="13" dur="500" fill="hold"/>
                                        <p:tgtEl>
                                          <p:spTgt spid="2050"/>
                                        </p:tgtEl>
                                        <p:attrNameLst>
                                          <p:attrName>ppt_h</p:attrName>
                                        </p:attrNameLst>
                                      </p:cBhvr>
                                      <p:tavLst>
                                        <p:tav tm="0">
                                          <p:val>
                                            <p:fltVal val="0"/>
                                          </p:val>
                                        </p:tav>
                                        <p:tav tm="100000">
                                          <p:val>
                                            <p:strVal val="#ppt_h"/>
                                          </p:val>
                                        </p:tav>
                                      </p:tavLst>
                                    </p:anim>
                                    <p:animEffect transition="in" filter="fade">
                                      <p:cBhvr>
                                        <p:cTn id="14" dur="500"/>
                                        <p:tgtEl>
                                          <p:spTgt spid="2050"/>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2050"/>
                                        </p:tgtEl>
                                        <p:attrNameLst>
                                          <p:attrName>ppt_w</p:attrName>
                                        </p:attrNameLst>
                                      </p:cBhvr>
                                      <p:tavLst>
                                        <p:tav tm="0">
                                          <p:val>
                                            <p:strVal val="ppt_w"/>
                                          </p:val>
                                        </p:tav>
                                        <p:tav tm="100000">
                                          <p:val>
                                            <p:fltVal val="0"/>
                                          </p:val>
                                        </p:tav>
                                      </p:tavLst>
                                    </p:anim>
                                    <p:anim calcmode="lin" valueType="num">
                                      <p:cBhvr>
                                        <p:cTn id="19" dur="500"/>
                                        <p:tgtEl>
                                          <p:spTgt spid="2050"/>
                                        </p:tgtEl>
                                        <p:attrNameLst>
                                          <p:attrName>ppt_h</p:attrName>
                                        </p:attrNameLst>
                                      </p:cBhvr>
                                      <p:tavLst>
                                        <p:tav tm="0">
                                          <p:val>
                                            <p:strVal val="ppt_h"/>
                                          </p:val>
                                        </p:tav>
                                        <p:tav tm="100000">
                                          <p:val>
                                            <p:fltVal val="0"/>
                                          </p:val>
                                        </p:tav>
                                      </p:tavLst>
                                    </p:anim>
                                    <p:animEffect transition="out" filter="fade">
                                      <p:cBhvr>
                                        <p:cTn id="20" dur="500"/>
                                        <p:tgtEl>
                                          <p:spTgt spid="2050"/>
                                        </p:tgtEl>
                                      </p:cBhvr>
                                    </p:animEffect>
                                    <p:set>
                                      <p:cBhvr>
                                        <p:cTn id="21" dur="1" fill="hold">
                                          <p:stCondLst>
                                            <p:cond delay="499"/>
                                          </p:stCondLst>
                                        </p:cTn>
                                        <p:tgtEl>
                                          <p:spTgt spid="2050"/>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2051"/>
                                        </p:tgtEl>
                                        <p:attrNameLst>
                                          <p:attrName>style.visibility</p:attrName>
                                        </p:attrNameLst>
                                      </p:cBhvr>
                                      <p:to>
                                        <p:strVal val="visible"/>
                                      </p:to>
                                    </p:set>
                                    <p:anim calcmode="lin" valueType="num">
                                      <p:cBhvr>
                                        <p:cTn id="26" dur="500" fill="hold"/>
                                        <p:tgtEl>
                                          <p:spTgt spid="2051"/>
                                        </p:tgtEl>
                                        <p:attrNameLst>
                                          <p:attrName>ppt_w</p:attrName>
                                        </p:attrNameLst>
                                      </p:cBhvr>
                                      <p:tavLst>
                                        <p:tav tm="0">
                                          <p:val>
                                            <p:fltVal val="0"/>
                                          </p:val>
                                        </p:tav>
                                        <p:tav tm="100000">
                                          <p:val>
                                            <p:strVal val="#ppt_w"/>
                                          </p:val>
                                        </p:tav>
                                      </p:tavLst>
                                    </p:anim>
                                    <p:anim calcmode="lin" valueType="num">
                                      <p:cBhvr>
                                        <p:cTn id="27" dur="500" fill="hold"/>
                                        <p:tgtEl>
                                          <p:spTgt spid="2051"/>
                                        </p:tgtEl>
                                        <p:attrNameLst>
                                          <p:attrName>ppt_h</p:attrName>
                                        </p:attrNameLst>
                                      </p:cBhvr>
                                      <p:tavLst>
                                        <p:tav tm="0">
                                          <p:val>
                                            <p:fltVal val="0"/>
                                          </p:val>
                                        </p:tav>
                                        <p:tav tm="100000">
                                          <p:val>
                                            <p:strVal val="#ppt_h"/>
                                          </p:val>
                                        </p:tav>
                                      </p:tavLst>
                                    </p:anim>
                                    <p:animEffect transition="in" filter="fade">
                                      <p:cBhvr>
                                        <p:cTn id="28"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XPath</a:t>
            </a:r>
            <a:r>
              <a:rPr lang="zh-CN" altLang="en-US" b="1" smtClean="0">
                <a:solidFill>
                  <a:schemeClr val="accent5">
                    <a:lumMod val="50000"/>
                  </a:schemeClr>
                </a:solidFill>
                <a:latin typeface="微软雅黑" pitchFamily="34" charset="-122"/>
                <a:ea typeface="微软雅黑" pitchFamily="34" charset="-122"/>
              </a:rPr>
              <a:t>解析库的使用</a:t>
            </a: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8388" y="1700808"/>
            <a:ext cx="4467225" cy="4591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47850" y="1916832"/>
            <a:ext cx="5448300" cy="2705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36932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p:cTn id="7" dur="500" fill="hold"/>
                                        <p:tgtEl>
                                          <p:spTgt spid="3074"/>
                                        </p:tgtEl>
                                        <p:attrNameLst>
                                          <p:attrName>ppt_w</p:attrName>
                                        </p:attrNameLst>
                                      </p:cBhvr>
                                      <p:tavLst>
                                        <p:tav tm="0">
                                          <p:val>
                                            <p:fltVal val="0"/>
                                          </p:val>
                                        </p:tav>
                                        <p:tav tm="100000">
                                          <p:val>
                                            <p:strVal val="#ppt_w"/>
                                          </p:val>
                                        </p:tav>
                                      </p:tavLst>
                                    </p:anim>
                                    <p:anim calcmode="lin" valueType="num">
                                      <p:cBhvr>
                                        <p:cTn id="8" dur="500" fill="hold"/>
                                        <p:tgtEl>
                                          <p:spTgt spid="3074"/>
                                        </p:tgtEl>
                                        <p:attrNameLst>
                                          <p:attrName>ppt_h</p:attrName>
                                        </p:attrNameLst>
                                      </p:cBhvr>
                                      <p:tavLst>
                                        <p:tav tm="0">
                                          <p:val>
                                            <p:fltVal val="0"/>
                                          </p:val>
                                        </p:tav>
                                        <p:tav tm="100000">
                                          <p:val>
                                            <p:strVal val="#ppt_h"/>
                                          </p:val>
                                        </p:tav>
                                      </p:tavLst>
                                    </p:anim>
                                    <p:animEffect transition="in" filter="fade">
                                      <p:cBhvr>
                                        <p:cTn id="9" dur="500"/>
                                        <p:tgtEl>
                                          <p:spTgt spid="307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3074"/>
                                        </p:tgtEl>
                                        <p:attrNameLst>
                                          <p:attrName>ppt_w</p:attrName>
                                        </p:attrNameLst>
                                      </p:cBhvr>
                                      <p:tavLst>
                                        <p:tav tm="0">
                                          <p:val>
                                            <p:strVal val="ppt_w"/>
                                          </p:val>
                                        </p:tav>
                                        <p:tav tm="100000">
                                          <p:val>
                                            <p:fltVal val="0"/>
                                          </p:val>
                                        </p:tav>
                                      </p:tavLst>
                                    </p:anim>
                                    <p:anim calcmode="lin" valueType="num">
                                      <p:cBhvr>
                                        <p:cTn id="14" dur="500"/>
                                        <p:tgtEl>
                                          <p:spTgt spid="3074"/>
                                        </p:tgtEl>
                                        <p:attrNameLst>
                                          <p:attrName>ppt_h</p:attrName>
                                        </p:attrNameLst>
                                      </p:cBhvr>
                                      <p:tavLst>
                                        <p:tav tm="0">
                                          <p:val>
                                            <p:strVal val="ppt_h"/>
                                          </p:val>
                                        </p:tav>
                                        <p:tav tm="100000">
                                          <p:val>
                                            <p:fltVal val="0"/>
                                          </p:val>
                                        </p:tav>
                                      </p:tavLst>
                                    </p:anim>
                                    <p:animEffect transition="out" filter="fade">
                                      <p:cBhvr>
                                        <p:cTn id="15" dur="500"/>
                                        <p:tgtEl>
                                          <p:spTgt spid="3074"/>
                                        </p:tgtEl>
                                      </p:cBhvr>
                                    </p:animEffect>
                                    <p:set>
                                      <p:cBhvr>
                                        <p:cTn id="16" dur="1" fill="hold">
                                          <p:stCondLst>
                                            <p:cond delay="499"/>
                                          </p:stCondLst>
                                        </p:cTn>
                                        <p:tgtEl>
                                          <p:spTgt spid="3074"/>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3075"/>
                                        </p:tgtEl>
                                        <p:attrNameLst>
                                          <p:attrName>style.visibility</p:attrName>
                                        </p:attrNameLst>
                                      </p:cBhvr>
                                      <p:to>
                                        <p:strVal val="visible"/>
                                      </p:to>
                                    </p:set>
                                    <p:anim calcmode="lin" valueType="num">
                                      <p:cBhvr>
                                        <p:cTn id="21" dur="500" fill="hold"/>
                                        <p:tgtEl>
                                          <p:spTgt spid="3075"/>
                                        </p:tgtEl>
                                        <p:attrNameLst>
                                          <p:attrName>ppt_w</p:attrName>
                                        </p:attrNameLst>
                                      </p:cBhvr>
                                      <p:tavLst>
                                        <p:tav tm="0">
                                          <p:val>
                                            <p:fltVal val="0"/>
                                          </p:val>
                                        </p:tav>
                                        <p:tav tm="100000">
                                          <p:val>
                                            <p:strVal val="#ppt_w"/>
                                          </p:val>
                                        </p:tav>
                                      </p:tavLst>
                                    </p:anim>
                                    <p:anim calcmode="lin" valueType="num">
                                      <p:cBhvr>
                                        <p:cTn id="22" dur="500" fill="hold"/>
                                        <p:tgtEl>
                                          <p:spTgt spid="3075"/>
                                        </p:tgtEl>
                                        <p:attrNameLst>
                                          <p:attrName>ppt_h</p:attrName>
                                        </p:attrNameLst>
                                      </p:cBhvr>
                                      <p:tavLst>
                                        <p:tav tm="0">
                                          <p:val>
                                            <p:fltVal val="0"/>
                                          </p:val>
                                        </p:tav>
                                        <p:tav tm="100000">
                                          <p:val>
                                            <p:strVal val="#ppt_h"/>
                                          </p:val>
                                        </p:tav>
                                      </p:tavLst>
                                    </p:anim>
                                    <p:animEffect transition="in" filter="fade">
                                      <p:cBhvr>
                                        <p:cTn id="23" dur="500"/>
                                        <p:tgtEl>
                                          <p:spTgt spid="3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3221972" cy="1384995"/>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XPath</a:t>
            </a:r>
            <a:r>
              <a:rPr lang="zh-CN" altLang="en-US" b="1" smtClean="0">
                <a:solidFill>
                  <a:schemeClr val="accent5">
                    <a:lumMod val="50000"/>
                  </a:schemeClr>
                </a:solidFill>
                <a:latin typeface="微软雅黑" pitchFamily="34" charset="-122"/>
                <a:ea typeface="微软雅黑" pitchFamily="34" charset="-122"/>
              </a:rPr>
              <a:t>解析库的使用</a:t>
            </a: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对于组合条件的匹配，</a:t>
            </a:r>
            <a:r>
              <a:rPr lang="en-US" altLang="zh-CN" sz="1600" smtClean="0">
                <a:solidFill>
                  <a:schemeClr val="accent5">
                    <a:lumMod val="75000"/>
                  </a:schemeClr>
                </a:solidFill>
                <a:latin typeface="微软雅黑" pitchFamily="34" charset="-122"/>
                <a:ea typeface="微软雅黑" pitchFamily="34" charset="-122"/>
              </a:rPr>
              <a:t>XPath</a:t>
            </a:r>
            <a:r>
              <a:rPr lang="zh-CN" altLang="en-US" sz="1600" smtClean="0">
                <a:solidFill>
                  <a:schemeClr val="accent5">
                    <a:lumMod val="75000"/>
                  </a:schemeClr>
                </a:solidFill>
                <a:latin typeface="微软雅黑" pitchFamily="34" charset="-122"/>
                <a:ea typeface="微软雅黑" pitchFamily="34" charset="-122"/>
              </a:rPr>
              <a:t>提供的运算符有：</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2824" y="908720"/>
            <a:ext cx="5266041" cy="5257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74652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4098"/>
                                        </p:tgtEl>
                                        <p:attrNameLst>
                                          <p:attrName>style.visibility</p:attrName>
                                        </p:attrNameLst>
                                      </p:cBhvr>
                                      <p:to>
                                        <p:strVal val="visible"/>
                                      </p:to>
                                    </p:set>
                                    <p:anim calcmode="lin" valueType="num">
                                      <p:cBhvr>
                                        <p:cTn id="12" dur="500" fill="hold"/>
                                        <p:tgtEl>
                                          <p:spTgt spid="4098"/>
                                        </p:tgtEl>
                                        <p:attrNameLst>
                                          <p:attrName>ppt_w</p:attrName>
                                        </p:attrNameLst>
                                      </p:cBhvr>
                                      <p:tavLst>
                                        <p:tav tm="0">
                                          <p:val>
                                            <p:fltVal val="0"/>
                                          </p:val>
                                        </p:tav>
                                        <p:tav tm="100000">
                                          <p:val>
                                            <p:strVal val="#ppt_w"/>
                                          </p:val>
                                        </p:tav>
                                      </p:tavLst>
                                    </p:anim>
                                    <p:anim calcmode="lin" valueType="num">
                                      <p:cBhvr>
                                        <p:cTn id="13" dur="500" fill="hold"/>
                                        <p:tgtEl>
                                          <p:spTgt spid="4098"/>
                                        </p:tgtEl>
                                        <p:attrNameLst>
                                          <p:attrName>ppt_h</p:attrName>
                                        </p:attrNameLst>
                                      </p:cBhvr>
                                      <p:tavLst>
                                        <p:tav tm="0">
                                          <p:val>
                                            <p:fltVal val="0"/>
                                          </p:val>
                                        </p:tav>
                                        <p:tav tm="100000">
                                          <p:val>
                                            <p:strVal val="#ppt_h"/>
                                          </p:val>
                                        </p:tav>
                                      </p:tavLst>
                                    </p:anim>
                                    <p:animEffect transition="in" filter="fade">
                                      <p:cBhvr>
                                        <p:cTn id="14"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2492990"/>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CSS</a:t>
            </a:r>
            <a:r>
              <a:rPr lang="zh-CN" altLang="en-US" b="1">
                <a:solidFill>
                  <a:schemeClr val="accent5">
                    <a:lumMod val="50000"/>
                  </a:schemeClr>
                </a:solidFill>
                <a:latin typeface="微软雅黑" pitchFamily="34" charset="-122"/>
                <a:ea typeface="微软雅黑" pitchFamily="34" charset="-122"/>
              </a:rPr>
              <a:t>选择器之</a:t>
            </a:r>
            <a:r>
              <a:rPr lang="en-US" altLang="zh-CN" b="1">
                <a:solidFill>
                  <a:schemeClr val="accent5">
                    <a:lumMod val="50000"/>
                  </a:schemeClr>
                </a:solidFill>
                <a:latin typeface="微软雅黑" pitchFamily="34" charset="-122"/>
                <a:ea typeface="微软雅黑" pitchFamily="34" charset="-122"/>
              </a:rPr>
              <a:t>pyquery</a:t>
            </a:r>
            <a:r>
              <a:rPr lang="zh-CN" altLang="en-US" b="1">
                <a:solidFill>
                  <a:schemeClr val="accent5">
                    <a:lumMod val="50000"/>
                  </a:schemeClr>
                </a:solidFill>
                <a:latin typeface="微软雅黑" pitchFamily="34" charset="-122"/>
                <a:ea typeface="微软雅黑" pitchFamily="34" charset="-122"/>
              </a:rPr>
              <a:t>库的</a:t>
            </a:r>
            <a:r>
              <a:rPr lang="zh-CN" altLang="en-US" b="1" smtClean="0">
                <a:solidFill>
                  <a:schemeClr val="accent5">
                    <a:lumMod val="50000"/>
                  </a:schemeClr>
                </a:solidFill>
                <a:latin typeface="微软雅黑" pitchFamily="34" charset="-122"/>
                <a:ea typeface="微软雅黑" pitchFamily="34" charset="-122"/>
              </a:rPr>
              <a:t>使用</a:t>
            </a: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如果熟悉</a:t>
            </a:r>
            <a:r>
              <a:rPr lang="en-US" altLang="zh-CN" sz="1600" smtClean="0">
                <a:solidFill>
                  <a:schemeClr val="accent5">
                    <a:lumMod val="75000"/>
                  </a:schemeClr>
                </a:solidFill>
                <a:latin typeface="微软雅黑" pitchFamily="34" charset="-122"/>
                <a:ea typeface="微软雅黑" pitchFamily="34" charset="-122"/>
              </a:rPr>
              <a:t>JQuery</a:t>
            </a:r>
            <a:r>
              <a:rPr lang="zh-CN" altLang="en-US" sz="1600" smtClean="0">
                <a:solidFill>
                  <a:schemeClr val="accent5">
                    <a:lumMod val="75000"/>
                  </a:schemeClr>
                </a:solidFill>
                <a:latin typeface="微软雅黑" pitchFamily="34" charset="-122"/>
                <a:ea typeface="微软雅黑" pitchFamily="34" charset="-122"/>
              </a:rPr>
              <a:t>，那对</a:t>
            </a: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选择器就不会陌生。</a:t>
            </a:r>
            <a:r>
              <a:rPr lang="en-US" altLang="zh-CN" sz="1600" smtClean="0">
                <a:solidFill>
                  <a:schemeClr val="accent5">
                    <a:lumMod val="75000"/>
                  </a:schemeClr>
                </a:solidFill>
                <a:latin typeface="微软雅黑" pitchFamily="34" charset="-122"/>
                <a:ea typeface="微软雅黑" pitchFamily="34" charset="-122"/>
              </a:rPr>
              <a:t>Python</a:t>
            </a:r>
            <a:r>
              <a:rPr lang="zh-CN" altLang="en-US" sz="1600" smtClean="0">
                <a:solidFill>
                  <a:schemeClr val="accent5">
                    <a:lumMod val="75000"/>
                  </a:schemeClr>
                </a:solidFill>
                <a:latin typeface="微软雅黑" pitchFamily="34" charset="-122"/>
                <a:ea typeface="微软雅黑" pitchFamily="34" charset="-122"/>
              </a:rPr>
              <a:t>库</a:t>
            </a:r>
            <a:r>
              <a:rPr lang="en-US" altLang="zh-CN" sz="1600" smtClean="0">
                <a:solidFill>
                  <a:schemeClr val="accent5">
                    <a:lumMod val="75000"/>
                  </a:schemeClr>
                </a:solidFill>
                <a:latin typeface="微软雅黑" pitchFamily="34" charset="-122"/>
                <a:ea typeface="微软雅黑" pitchFamily="34" charset="-122"/>
              </a:rPr>
              <a:t>pyquery</a:t>
            </a:r>
            <a:r>
              <a:rPr lang="zh-CN" altLang="en-US" sz="1600" smtClean="0">
                <a:solidFill>
                  <a:schemeClr val="accent5">
                    <a:lumMod val="75000"/>
                  </a:schemeClr>
                </a:solidFill>
                <a:latin typeface="微软雅黑" pitchFamily="34" charset="-122"/>
                <a:ea typeface="微软雅黑" pitchFamily="34" charset="-122"/>
              </a:rPr>
              <a:t>实现了类似的</a:t>
            </a: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选择器的功能，通过字符串、</a:t>
            </a:r>
            <a:r>
              <a:rPr lang="en-US" altLang="zh-CN" sz="1600" smtClean="0">
                <a:solidFill>
                  <a:schemeClr val="accent5">
                    <a:lumMod val="75000"/>
                  </a:schemeClr>
                </a:solidFill>
                <a:latin typeface="微软雅黑" pitchFamily="34" charset="-122"/>
                <a:ea typeface="微软雅黑" pitchFamily="34" charset="-122"/>
              </a:rPr>
              <a:t>URL</a:t>
            </a:r>
            <a:r>
              <a:rPr lang="zh-CN" altLang="en-US" sz="1600" smtClean="0">
                <a:solidFill>
                  <a:schemeClr val="accent5">
                    <a:lumMod val="75000"/>
                  </a:schemeClr>
                </a:solidFill>
                <a:latin typeface="微软雅黑" pitchFamily="34" charset="-122"/>
                <a:ea typeface="微软雅黑" pitchFamily="34" charset="-122"/>
              </a:rPr>
              <a:t>、</a:t>
            </a:r>
            <a:r>
              <a:rPr lang="en-US" altLang="zh-CN" sz="1600" smtClean="0">
                <a:solidFill>
                  <a:schemeClr val="accent5">
                    <a:lumMod val="75000"/>
                  </a:schemeClr>
                </a:solidFill>
                <a:latin typeface="微软雅黑" pitchFamily="34" charset="-122"/>
                <a:ea typeface="微软雅黑" pitchFamily="34" charset="-122"/>
              </a:rPr>
              <a:t>HTML</a:t>
            </a:r>
            <a:r>
              <a:rPr lang="zh-CN" altLang="en-US" sz="1600" smtClean="0">
                <a:solidFill>
                  <a:schemeClr val="accent5">
                    <a:lumMod val="75000"/>
                  </a:schemeClr>
                </a:solidFill>
                <a:latin typeface="微软雅黑" pitchFamily="34" charset="-122"/>
                <a:ea typeface="微软雅黑" pitchFamily="34" charset="-122"/>
              </a:rPr>
              <a:t>文件，这三种方式均可初始化一个</a:t>
            </a:r>
            <a:r>
              <a:rPr lang="en-US" altLang="zh-CN" sz="1600" smtClean="0">
                <a:solidFill>
                  <a:schemeClr val="accent5">
                    <a:lumMod val="75000"/>
                  </a:schemeClr>
                </a:solidFill>
                <a:latin typeface="微软雅黑" pitchFamily="34" charset="-122"/>
                <a:ea typeface="微软雅黑" pitchFamily="34" charset="-122"/>
              </a:rPr>
              <a:t>PyQuery</a:t>
            </a:r>
            <a:r>
              <a:rPr lang="zh-CN" altLang="en-US" sz="1600" smtClean="0">
                <a:solidFill>
                  <a:schemeClr val="accent5">
                    <a:lumMod val="75000"/>
                  </a:schemeClr>
                </a:solidFill>
                <a:latin typeface="微软雅黑" pitchFamily="34" charset="-122"/>
                <a:ea typeface="微软雅黑" pitchFamily="34" charset="-122"/>
              </a:rPr>
              <a:t>对象。</a:t>
            </a:r>
            <a:endParaRPr lang="en-US" altLang="zh-CN" sz="1600" smtClean="0">
              <a:solidFill>
                <a:schemeClr val="accent5">
                  <a:lumMod val="75000"/>
                </a:schemeClr>
              </a:solidFill>
              <a:latin typeface="微软雅黑" pitchFamily="34" charset="-122"/>
              <a:ea typeface="微软雅黑" pitchFamily="34" charset="-122"/>
            </a:endParaRPr>
          </a:p>
          <a:p>
            <a:pPr indent="342900" latinLnBrk="0">
              <a:lnSpc>
                <a:spcPct val="150000"/>
              </a:lnSpc>
            </a:pPr>
            <a:r>
              <a:rPr lang="zh-CN" altLang="en-US" sz="1600" smtClean="0">
                <a:solidFill>
                  <a:schemeClr val="accent5">
                    <a:lumMod val="75000"/>
                  </a:schemeClr>
                </a:solidFill>
                <a:latin typeface="微软雅黑" pitchFamily="34" charset="-122"/>
                <a:ea typeface="微软雅黑" pitchFamily="34" charset="-122"/>
              </a:rPr>
              <a:t>根据</a:t>
            </a:r>
            <a:r>
              <a:rPr lang="en-US" altLang="zh-CN" sz="1600" smtClean="0">
                <a:solidFill>
                  <a:schemeClr val="accent5">
                    <a:lumMod val="75000"/>
                  </a:schemeClr>
                </a:solidFill>
                <a:latin typeface="微软雅黑" pitchFamily="34" charset="-122"/>
                <a:ea typeface="微软雅黑" pitchFamily="34" charset="-122"/>
              </a:rPr>
              <a:t>PyQuery</a:t>
            </a:r>
            <a:r>
              <a:rPr lang="zh-CN" altLang="en-US" sz="1600" smtClean="0">
                <a:solidFill>
                  <a:schemeClr val="accent5">
                    <a:lumMod val="75000"/>
                  </a:schemeClr>
                </a:solidFill>
                <a:latin typeface="微软雅黑" pitchFamily="34" charset="-122"/>
                <a:ea typeface="微软雅黑" pitchFamily="34" charset="-122"/>
              </a:rPr>
              <a:t>对象便可构造</a:t>
            </a:r>
            <a:r>
              <a:rPr lang="en-US" altLang="zh-CN" sz="1600" smtClean="0">
                <a:solidFill>
                  <a:schemeClr val="accent5">
                    <a:lumMod val="75000"/>
                  </a:schemeClr>
                </a:solidFill>
                <a:latin typeface="微软雅黑" pitchFamily="34" charset="-122"/>
                <a:ea typeface="微软雅黑" pitchFamily="34" charset="-122"/>
              </a:rPr>
              <a:t>CSS</a:t>
            </a:r>
            <a:r>
              <a:rPr lang="zh-CN" altLang="en-US" sz="1600" smtClean="0">
                <a:solidFill>
                  <a:schemeClr val="accent5">
                    <a:lumMod val="75000"/>
                  </a:schemeClr>
                </a:solidFill>
                <a:latin typeface="微软雅黑" pitchFamily="34" charset="-122"/>
                <a:ea typeface="微软雅黑" pitchFamily="34" charset="-122"/>
              </a:rPr>
              <a:t>选择器。一个</a:t>
            </a:r>
            <a:r>
              <a:rPr lang="en-US" altLang="zh-CN" sz="1600" smtClean="0">
                <a:solidFill>
                  <a:schemeClr val="accent5">
                    <a:lumMod val="75000"/>
                  </a:schemeClr>
                </a:solidFill>
                <a:latin typeface="微软雅黑" pitchFamily="34" charset="-122"/>
                <a:ea typeface="微软雅黑" pitchFamily="34" charset="-122"/>
              </a:rPr>
              <a:t>PyQuery</a:t>
            </a:r>
            <a:r>
              <a:rPr lang="zh-CN" altLang="en-US" sz="1600" smtClean="0">
                <a:solidFill>
                  <a:schemeClr val="accent5">
                    <a:lumMod val="75000"/>
                  </a:schemeClr>
                </a:solidFill>
                <a:latin typeface="微软雅黑" pitchFamily="34" charset="-122"/>
                <a:ea typeface="微软雅黑" pitchFamily="34" charset="-122"/>
              </a:rPr>
              <a:t>对象所有与节点查找相关的方法均返回</a:t>
            </a:r>
            <a:r>
              <a:rPr lang="en-US" altLang="zh-CN" sz="1600" smtClean="0">
                <a:solidFill>
                  <a:schemeClr val="accent5">
                    <a:lumMod val="75000"/>
                  </a:schemeClr>
                </a:solidFill>
                <a:latin typeface="微软雅黑" pitchFamily="34" charset="-122"/>
                <a:ea typeface="微软雅黑" pitchFamily="34" charset="-122"/>
              </a:rPr>
              <a:t>PyQuery</a:t>
            </a:r>
            <a:r>
              <a:rPr lang="zh-CN" altLang="en-US" sz="1600" smtClean="0">
                <a:solidFill>
                  <a:schemeClr val="accent5">
                    <a:lumMod val="75000"/>
                  </a:schemeClr>
                </a:solidFill>
                <a:latin typeface="微软雅黑" pitchFamily="34" charset="-122"/>
                <a:ea typeface="微软雅黑" pitchFamily="34" charset="-122"/>
              </a:rPr>
              <a:t>对象自身，形成链式调用。</a:t>
            </a:r>
            <a:endParaRPr lang="en-US" altLang="zh-CN" sz="1600" smtClean="0">
              <a:solidFill>
                <a:schemeClr val="accent5">
                  <a:lumMod val="75000"/>
                </a:scheme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397506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646331"/>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CSS</a:t>
            </a:r>
            <a:r>
              <a:rPr lang="zh-CN" altLang="en-US" b="1">
                <a:solidFill>
                  <a:schemeClr val="accent5">
                    <a:lumMod val="50000"/>
                  </a:schemeClr>
                </a:solidFill>
                <a:latin typeface="微软雅黑" pitchFamily="34" charset="-122"/>
                <a:ea typeface="微软雅黑" pitchFamily="34" charset="-122"/>
              </a:rPr>
              <a:t>选择器之</a:t>
            </a:r>
            <a:r>
              <a:rPr lang="en-US" altLang="zh-CN" b="1">
                <a:solidFill>
                  <a:schemeClr val="accent5">
                    <a:lumMod val="50000"/>
                  </a:schemeClr>
                </a:solidFill>
                <a:latin typeface="微软雅黑" pitchFamily="34" charset="-122"/>
                <a:ea typeface="微软雅黑" pitchFamily="34" charset="-122"/>
              </a:rPr>
              <a:t>pyquery</a:t>
            </a:r>
            <a:r>
              <a:rPr lang="zh-CN" altLang="en-US" b="1">
                <a:solidFill>
                  <a:schemeClr val="accent5">
                    <a:lumMod val="50000"/>
                  </a:schemeClr>
                </a:solidFill>
                <a:latin typeface="微软雅黑" pitchFamily="34" charset="-122"/>
                <a:ea typeface="微软雅黑" pitchFamily="34" charset="-122"/>
              </a:rPr>
              <a:t>库的</a:t>
            </a: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示例</a:t>
            </a: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915" y="1772816"/>
            <a:ext cx="7808913" cy="4772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50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122"/>
                                        </p:tgtEl>
                                        <p:attrNameLst>
                                          <p:attrName>style.visibility</p:attrName>
                                        </p:attrNameLst>
                                      </p:cBhvr>
                                      <p:to>
                                        <p:strVal val="visible"/>
                                      </p:to>
                                    </p:set>
                                    <p:anim calcmode="lin" valueType="num">
                                      <p:cBhvr>
                                        <p:cTn id="12" dur="500" fill="hold"/>
                                        <p:tgtEl>
                                          <p:spTgt spid="5122"/>
                                        </p:tgtEl>
                                        <p:attrNameLst>
                                          <p:attrName>ppt_w</p:attrName>
                                        </p:attrNameLst>
                                      </p:cBhvr>
                                      <p:tavLst>
                                        <p:tav tm="0">
                                          <p:val>
                                            <p:fltVal val="0"/>
                                          </p:val>
                                        </p:tav>
                                        <p:tav tm="100000">
                                          <p:val>
                                            <p:strVal val="#ppt_w"/>
                                          </p:val>
                                        </p:tav>
                                      </p:tavLst>
                                    </p:anim>
                                    <p:anim calcmode="lin" valueType="num">
                                      <p:cBhvr>
                                        <p:cTn id="13" dur="500" fill="hold"/>
                                        <p:tgtEl>
                                          <p:spTgt spid="5122"/>
                                        </p:tgtEl>
                                        <p:attrNameLst>
                                          <p:attrName>ppt_h</p:attrName>
                                        </p:attrNameLst>
                                      </p:cBhvr>
                                      <p:tavLst>
                                        <p:tav tm="0">
                                          <p:val>
                                            <p:fltVal val="0"/>
                                          </p:val>
                                        </p:tav>
                                        <p:tav tm="100000">
                                          <p:val>
                                            <p:strVal val="#ppt_h"/>
                                          </p:val>
                                        </p:tav>
                                      </p:tavLst>
                                    </p:anim>
                                    <p:animEffect transition="in" filter="fade">
                                      <p:cBhvr>
                                        <p:cTn id="14" dur="500"/>
                                        <p:tgtEl>
                                          <p:spTgt spid="512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5122"/>
                                        </p:tgtEl>
                                        <p:attrNameLst>
                                          <p:attrName>ppt_w</p:attrName>
                                        </p:attrNameLst>
                                      </p:cBhvr>
                                      <p:tavLst>
                                        <p:tav tm="0">
                                          <p:val>
                                            <p:strVal val="ppt_w"/>
                                          </p:val>
                                        </p:tav>
                                        <p:tav tm="100000">
                                          <p:val>
                                            <p:fltVal val="0"/>
                                          </p:val>
                                        </p:tav>
                                      </p:tavLst>
                                    </p:anim>
                                    <p:anim calcmode="lin" valueType="num">
                                      <p:cBhvr>
                                        <p:cTn id="19" dur="500"/>
                                        <p:tgtEl>
                                          <p:spTgt spid="5122"/>
                                        </p:tgtEl>
                                        <p:attrNameLst>
                                          <p:attrName>ppt_h</p:attrName>
                                        </p:attrNameLst>
                                      </p:cBhvr>
                                      <p:tavLst>
                                        <p:tav tm="0">
                                          <p:val>
                                            <p:strVal val="ppt_h"/>
                                          </p:val>
                                        </p:tav>
                                        <p:tav tm="100000">
                                          <p:val>
                                            <p:fltVal val="0"/>
                                          </p:val>
                                        </p:tav>
                                      </p:tavLst>
                                    </p:anim>
                                    <p:animEffect transition="out" filter="fade">
                                      <p:cBhvr>
                                        <p:cTn id="20" dur="500"/>
                                        <p:tgtEl>
                                          <p:spTgt spid="5122"/>
                                        </p:tgtEl>
                                      </p:cBhvr>
                                    </p:animEffect>
                                    <p:set>
                                      <p:cBhvr>
                                        <p:cTn id="21" dur="1" fill="hold">
                                          <p:stCondLst>
                                            <p:cond delay="499"/>
                                          </p:stCondLst>
                                        </p:cTn>
                                        <p:tgtEl>
                                          <p:spTgt spid="51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4708981"/>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CSS</a:t>
            </a:r>
            <a:r>
              <a:rPr lang="zh-CN" altLang="en-US" b="1">
                <a:solidFill>
                  <a:schemeClr val="accent5">
                    <a:lumMod val="50000"/>
                  </a:schemeClr>
                </a:solidFill>
                <a:latin typeface="微软雅黑" pitchFamily="34" charset="-122"/>
                <a:ea typeface="微软雅黑" pitchFamily="34" charset="-122"/>
              </a:rPr>
              <a:t>选择器之</a:t>
            </a:r>
            <a:r>
              <a:rPr lang="en-US" altLang="zh-CN" b="1">
                <a:solidFill>
                  <a:schemeClr val="accent5">
                    <a:lumMod val="50000"/>
                  </a:schemeClr>
                </a:solidFill>
                <a:latin typeface="微软雅黑" pitchFamily="34" charset="-122"/>
                <a:ea typeface="微软雅黑" pitchFamily="34" charset="-122"/>
              </a:rPr>
              <a:t>pyquery</a:t>
            </a:r>
            <a:r>
              <a:rPr lang="zh-CN" altLang="en-US" b="1">
                <a:solidFill>
                  <a:schemeClr val="accent5">
                    <a:lumMod val="50000"/>
                  </a:schemeClr>
                </a:solidFill>
                <a:latin typeface="微软雅黑" pitchFamily="34" charset="-122"/>
                <a:ea typeface="微软雅黑" pitchFamily="34" charset="-122"/>
              </a:rPr>
              <a:t>库的</a:t>
            </a:r>
            <a:r>
              <a:rPr lang="zh-CN" altLang="en-US" b="1" smtClean="0">
                <a:solidFill>
                  <a:schemeClr val="accent5">
                    <a:lumMod val="50000"/>
                  </a:schemeClr>
                </a:solidFill>
                <a:latin typeface="微软雅黑" pitchFamily="34" charset="-122"/>
                <a:ea typeface="微软雅黑" pitchFamily="34" charset="-122"/>
              </a:rPr>
              <a:t>使用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示例</a:t>
            </a:r>
            <a:endParaRPr lang="en-US" altLang="zh-CN" b="1" smtClean="0">
              <a:solidFill>
                <a:schemeClr val="accent5">
                  <a:lumMod val="50000"/>
                </a:schemeClr>
              </a:solidFill>
              <a:latin typeface="微软雅黑" pitchFamily="34" charset="-122"/>
              <a:ea typeface="微软雅黑" pitchFamily="34" charset="-122"/>
            </a:endParaRPr>
          </a:p>
          <a:p>
            <a:pPr lvl="0" indent="342900"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lvl="0" indent="342900"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lvl="0" indent="342900"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endParaRPr lang="en-US" altLang="zh-CN" sz="1600">
              <a:solidFill>
                <a:srgbClr val="4BACC6">
                  <a:lumMod val="75000"/>
                </a:srgbClr>
              </a:solidFill>
              <a:latin typeface="微软雅黑" pitchFamily="34" charset="-122"/>
              <a:ea typeface="微软雅黑" pitchFamily="34" charset="-122"/>
            </a:endParaRPr>
          </a:p>
          <a:p>
            <a:pPr lvl="0" indent="342900" latinLnBrk="0">
              <a:lnSpc>
                <a:spcPct val="150000"/>
              </a:lnSpc>
            </a:pP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此外，</a:t>
            </a:r>
            <a:r>
              <a:rPr lang="en-US" altLang="zh-CN" sz="1600" smtClean="0">
                <a:solidFill>
                  <a:srgbClr val="4BACC6">
                    <a:lumMod val="75000"/>
                  </a:srgbClr>
                </a:solidFill>
                <a:latin typeface="微软雅黑" pitchFamily="34" charset="-122"/>
                <a:ea typeface="微软雅黑" pitchFamily="34" charset="-122"/>
              </a:rPr>
              <a:t>pyquery</a:t>
            </a:r>
            <a:r>
              <a:rPr lang="zh-CN" altLang="en-US" sz="1600" smtClean="0">
                <a:solidFill>
                  <a:srgbClr val="4BACC6">
                    <a:lumMod val="75000"/>
                  </a:srgbClr>
                </a:solidFill>
                <a:latin typeface="微软雅黑" pitchFamily="34" charset="-122"/>
                <a:ea typeface="微软雅黑" pitchFamily="34" charset="-122"/>
              </a:rPr>
              <a:t>还提供了一些伪类选择器，如：</a:t>
            </a:r>
            <a:r>
              <a:rPr lang="en-US" altLang="zh-CN" sz="1600" smtClean="0">
                <a:solidFill>
                  <a:srgbClr val="4BACC6">
                    <a:lumMod val="75000"/>
                  </a:srgbClr>
                </a:solidFill>
                <a:latin typeface="微软雅黑" pitchFamily="34" charset="-122"/>
                <a:ea typeface="微软雅黑" pitchFamily="34" charset="-122"/>
              </a:rPr>
              <a:t>li:first-child—</a:t>
            </a:r>
            <a:r>
              <a:rPr lang="zh-CN" altLang="en-US" sz="1600" smtClean="0">
                <a:solidFill>
                  <a:srgbClr val="4BACC6">
                    <a:lumMod val="75000"/>
                  </a:srgbClr>
                </a:solidFill>
                <a:latin typeface="微软雅黑" pitchFamily="34" charset="-122"/>
                <a:ea typeface="微软雅黑" pitchFamily="34" charset="-122"/>
              </a:rPr>
              <a:t>第一个</a:t>
            </a:r>
            <a:r>
              <a:rPr lang="en-US" altLang="zh-CN" sz="1600" smtClean="0">
                <a:solidFill>
                  <a:srgbClr val="4BACC6">
                    <a:lumMod val="75000"/>
                  </a:srgbClr>
                </a:solidFill>
                <a:latin typeface="微软雅黑" pitchFamily="34" charset="-122"/>
                <a:ea typeface="微软雅黑" pitchFamily="34" charset="-122"/>
              </a:rPr>
              <a:t>li</a:t>
            </a:r>
            <a:r>
              <a:rPr lang="zh-CN" altLang="en-US" sz="1600" smtClean="0">
                <a:solidFill>
                  <a:srgbClr val="4BACC6">
                    <a:lumMod val="75000"/>
                  </a:srgbClr>
                </a:solidFill>
                <a:latin typeface="微软雅黑" pitchFamily="34" charset="-122"/>
                <a:ea typeface="微软雅黑" pitchFamily="34" charset="-122"/>
              </a:rPr>
              <a:t>节点；</a:t>
            </a:r>
            <a:r>
              <a:rPr lang="en-US" altLang="zh-CN" sz="1600">
                <a:solidFill>
                  <a:srgbClr val="4BACC6">
                    <a:lumMod val="75000"/>
                  </a:srgbClr>
                </a:solidFill>
                <a:latin typeface="微软雅黑" pitchFamily="34" charset="-122"/>
                <a:ea typeface="微软雅黑" pitchFamily="34" charset="-122"/>
              </a:rPr>
              <a:t>li:last-child—</a:t>
            </a:r>
            <a:r>
              <a:rPr lang="zh-CN" altLang="en-US" sz="1600">
                <a:solidFill>
                  <a:srgbClr val="4BACC6">
                    <a:lumMod val="75000"/>
                  </a:srgbClr>
                </a:solidFill>
                <a:latin typeface="微软雅黑" pitchFamily="34" charset="-122"/>
                <a:ea typeface="微软雅黑" pitchFamily="34" charset="-122"/>
              </a:rPr>
              <a:t>最后一个</a:t>
            </a:r>
            <a:r>
              <a:rPr lang="en-US" altLang="zh-CN" sz="1600">
                <a:solidFill>
                  <a:srgbClr val="4BACC6">
                    <a:lumMod val="75000"/>
                  </a:srgbClr>
                </a:solidFill>
                <a:latin typeface="微软雅黑" pitchFamily="34" charset="-122"/>
                <a:ea typeface="微软雅黑" pitchFamily="34" charset="-122"/>
              </a:rPr>
              <a:t>li</a:t>
            </a:r>
            <a:r>
              <a:rPr lang="zh-CN" altLang="en-US" sz="1600" smtClean="0">
                <a:solidFill>
                  <a:srgbClr val="4BACC6">
                    <a:lumMod val="75000"/>
                  </a:srgbClr>
                </a:solidFill>
                <a:latin typeface="微软雅黑" pitchFamily="34" charset="-122"/>
                <a:ea typeface="微软雅黑" pitchFamily="34" charset="-122"/>
              </a:rPr>
              <a:t>节点；</a:t>
            </a:r>
            <a:r>
              <a:rPr lang="en-US" altLang="zh-CN" sz="1600" smtClean="0">
                <a:solidFill>
                  <a:srgbClr val="4BACC6">
                    <a:lumMod val="75000"/>
                  </a:srgbClr>
                </a:solidFill>
                <a:latin typeface="微软雅黑" pitchFamily="34" charset="-122"/>
                <a:ea typeface="微软雅黑" pitchFamily="34" charset="-122"/>
              </a:rPr>
              <a:t>li:nth-child(2</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第二个</a:t>
            </a:r>
            <a:r>
              <a:rPr lang="en-US" altLang="zh-CN" sz="1600">
                <a:solidFill>
                  <a:srgbClr val="4BACC6">
                    <a:lumMod val="75000"/>
                  </a:srgbClr>
                </a:solidFill>
                <a:latin typeface="微软雅黑" pitchFamily="34" charset="-122"/>
                <a:ea typeface="微软雅黑" pitchFamily="34" charset="-122"/>
              </a:rPr>
              <a:t>li</a:t>
            </a:r>
            <a:r>
              <a:rPr lang="zh-CN" altLang="en-US" sz="1600" smtClean="0">
                <a:solidFill>
                  <a:srgbClr val="4BACC6">
                    <a:lumMod val="75000"/>
                  </a:srgbClr>
                </a:solidFill>
                <a:latin typeface="微软雅黑" pitchFamily="34" charset="-122"/>
                <a:ea typeface="微软雅黑" pitchFamily="34" charset="-122"/>
              </a:rPr>
              <a:t>节点；</a:t>
            </a:r>
            <a:r>
              <a:rPr lang="en-US" altLang="zh-CN" sz="1600" smtClean="0">
                <a:solidFill>
                  <a:srgbClr val="4BACC6">
                    <a:lumMod val="75000"/>
                  </a:srgbClr>
                </a:solidFill>
                <a:latin typeface="微软雅黑" pitchFamily="34" charset="-122"/>
                <a:ea typeface="微软雅黑" pitchFamily="34" charset="-122"/>
              </a:rPr>
              <a:t>li:gt(2</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第三个</a:t>
            </a:r>
            <a:r>
              <a:rPr lang="en-US" altLang="zh-CN" sz="1600">
                <a:solidFill>
                  <a:srgbClr val="4BACC6">
                    <a:lumMod val="75000"/>
                  </a:srgbClr>
                </a:solidFill>
                <a:latin typeface="微软雅黑" pitchFamily="34" charset="-122"/>
                <a:ea typeface="微软雅黑" pitchFamily="34" charset="-122"/>
              </a:rPr>
              <a:t>li</a:t>
            </a:r>
            <a:r>
              <a:rPr lang="zh-CN" altLang="en-US" sz="1600">
                <a:solidFill>
                  <a:srgbClr val="4BACC6">
                    <a:lumMod val="75000"/>
                  </a:srgbClr>
                </a:solidFill>
                <a:latin typeface="微软雅黑" pitchFamily="34" charset="-122"/>
                <a:ea typeface="微软雅黑" pitchFamily="34" charset="-122"/>
              </a:rPr>
              <a:t>节点之后的兄弟</a:t>
            </a:r>
            <a:r>
              <a:rPr lang="zh-CN" altLang="en-US" sz="1600" smtClean="0">
                <a:solidFill>
                  <a:srgbClr val="4BACC6">
                    <a:lumMod val="75000"/>
                  </a:srgbClr>
                </a:solidFill>
                <a:latin typeface="微软雅黑" pitchFamily="34" charset="-122"/>
                <a:ea typeface="微软雅黑" pitchFamily="34" charset="-122"/>
              </a:rPr>
              <a:t>节点；</a:t>
            </a:r>
            <a:r>
              <a:rPr lang="en-US" altLang="zh-CN" sz="1600" smtClean="0">
                <a:solidFill>
                  <a:srgbClr val="4BACC6">
                    <a:lumMod val="75000"/>
                  </a:srgbClr>
                </a:solidFill>
                <a:latin typeface="微软雅黑" pitchFamily="34" charset="-122"/>
                <a:ea typeface="微软雅黑" pitchFamily="34" charset="-122"/>
              </a:rPr>
              <a:t>li:nth-child(2n</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偶数位置的</a:t>
            </a:r>
            <a:r>
              <a:rPr lang="en-US" altLang="zh-CN" sz="1600">
                <a:solidFill>
                  <a:srgbClr val="4BACC6">
                    <a:lumMod val="75000"/>
                  </a:srgbClr>
                </a:solidFill>
                <a:latin typeface="微软雅黑" pitchFamily="34" charset="-122"/>
                <a:ea typeface="微软雅黑" pitchFamily="34" charset="-122"/>
              </a:rPr>
              <a:t>li</a:t>
            </a:r>
            <a:r>
              <a:rPr lang="zh-CN" altLang="en-US" sz="1600" smtClean="0">
                <a:solidFill>
                  <a:srgbClr val="4BACC6">
                    <a:lumMod val="75000"/>
                  </a:srgbClr>
                </a:solidFill>
                <a:latin typeface="微软雅黑" pitchFamily="34" charset="-122"/>
                <a:ea typeface="微软雅黑" pitchFamily="34" charset="-122"/>
              </a:rPr>
              <a:t>节点；</a:t>
            </a:r>
            <a:r>
              <a:rPr lang="en-US" altLang="zh-CN" sz="1600" smtClean="0">
                <a:solidFill>
                  <a:srgbClr val="4BACC6">
                    <a:lumMod val="75000"/>
                  </a:srgbClr>
                </a:solidFill>
                <a:latin typeface="微软雅黑" pitchFamily="34" charset="-122"/>
                <a:ea typeface="微软雅黑" pitchFamily="34" charset="-122"/>
              </a:rPr>
              <a:t>li:contains(second</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包含</a:t>
            </a:r>
            <a:r>
              <a:rPr lang="en-US" altLang="zh-CN" sz="1600">
                <a:solidFill>
                  <a:srgbClr val="4BACC6">
                    <a:lumMod val="75000"/>
                  </a:srgbClr>
                </a:solidFill>
                <a:latin typeface="微软雅黑" pitchFamily="34" charset="-122"/>
                <a:ea typeface="微软雅黑" pitchFamily="34" charset="-122"/>
              </a:rPr>
              <a:t>second</a:t>
            </a:r>
            <a:r>
              <a:rPr lang="zh-CN" altLang="en-US" sz="1600">
                <a:solidFill>
                  <a:srgbClr val="4BACC6">
                    <a:lumMod val="75000"/>
                  </a:srgbClr>
                </a:solidFill>
                <a:latin typeface="微软雅黑" pitchFamily="34" charset="-122"/>
                <a:ea typeface="微软雅黑" pitchFamily="34" charset="-122"/>
              </a:rPr>
              <a:t>文本的</a:t>
            </a:r>
            <a:r>
              <a:rPr lang="en-US" altLang="zh-CN" sz="1600">
                <a:solidFill>
                  <a:srgbClr val="4BACC6">
                    <a:lumMod val="75000"/>
                  </a:srgbClr>
                </a:solidFill>
                <a:latin typeface="微软雅黑" pitchFamily="34" charset="-122"/>
                <a:ea typeface="微软雅黑" pitchFamily="34" charset="-122"/>
              </a:rPr>
              <a:t>li</a:t>
            </a:r>
            <a:r>
              <a:rPr lang="zh-CN" altLang="en-US" sz="1600" smtClean="0">
                <a:solidFill>
                  <a:srgbClr val="4BACC6">
                    <a:lumMod val="75000"/>
                  </a:srgbClr>
                </a:solidFill>
                <a:latin typeface="微软雅黑" pitchFamily="34" charset="-122"/>
                <a:ea typeface="微软雅黑" pitchFamily="34" charset="-122"/>
              </a:rPr>
              <a:t>节点等。</a:t>
            </a:r>
            <a:endParaRPr lang="zh-CN" altLang="en-US"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6609" y="2029966"/>
            <a:ext cx="3819525" cy="154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67560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123"/>
                                        </p:tgtEl>
                                        <p:attrNameLst>
                                          <p:attrName>style.visibility</p:attrName>
                                        </p:attrNameLst>
                                      </p:cBhvr>
                                      <p:to>
                                        <p:strVal val="visible"/>
                                      </p:to>
                                    </p:set>
                                    <p:anim calcmode="lin" valueType="num">
                                      <p:cBhvr>
                                        <p:cTn id="12" dur="500" fill="hold"/>
                                        <p:tgtEl>
                                          <p:spTgt spid="5123"/>
                                        </p:tgtEl>
                                        <p:attrNameLst>
                                          <p:attrName>ppt_w</p:attrName>
                                        </p:attrNameLst>
                                      </p:cBhvr>
                                      <p:tavLst>
                                        <p:tav tm="0">
                                          <p:val>
                                            <p:fltVal val="0"/>
                                          </p:val>
                                        </p:tav>
                                        <p:tav tm="100000">
                                          <p:val>
                                            <p:strVal val="#ppt_w"/>
                                          </p:val>
                                        </p:tav>
                                      </p:tavLst>
                                    </p:anim>
                                    <p:anim calcmode="lin" valueType="num">
                                      <p:cBhvr>
                                        <p:cTn id="13" dur="500" fill="hold"/>
                                        <p:tgtEl>
                                          <p:spTgt spid="5123"/>
                                        </p:tgtEl>
                                        <p:attrNameLst>
                                          <p:attrName>ppt_h</p:attrName>
                                        </p:attrNameLst>
                                      </p:cBhvr>
                                      <p:tavLst>
                                        <p:tav tm="0">
                                          <p:val>
                                            <p:fltVal val="0"/>
                                          </p:val>
                                        </p:tav>
                                        <p:tav tm="100000">
                                          <p:val>
                                            <p:strVal val="#ppt_h"/>
                                          </p:val>
                                        </p:tav>
                                      </p:tavLst>
                                    </p:anim>
                                    <p:animEffect transition="in" filter="fade">
                                      <p:cBhvr>
                                        <p:cTn id="14" dur="500"/>
                                        <p:tgtEl>
                                          <p:spTgt spid="5123"/>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11">
                                            <p:txEl>
                                              <p:pRg st="8" end="8"/>
                                            </p:txEl>
                                          </p:spTgt>
                                        </p:tgtEl>
                                        <p:attrNameLst>
                                          <p:attrName>style.visibility</p:attrName>
                                        </p:attrNameLst>
                                      </p:cBhvr>
                                      <p:to>
                                        <p:strVal val="visible"/>
                                      </p:to>
                                    </p:set>
                                    <p:animEffect transition="in" filter="randombar(horizontal)">
                                      <p:cBhvr>
                                        <p:cTn id="19" dur="500"/>
                                        <p:tgtEl>
                                          <p:spTgt spid="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7544" y="1174100"/>
            <a:ext cx="8208912" cy="3046988"/>
          </a:xfrm>
          <a:prstGeom prst="rect">
            <a:avLst/>
          </a:prstGeom>
          <a:noFill/>
        </p:spPr>
        <p:txBody>
          <a:bodyPr wrap="square" rtlCol="0">
            <a:spAutoFit/>
          </a:bodyPr>
          <a:lstStyle/>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hlinkClick r:id="rId3"/>
              </a:rPr>
              <a:t>下载</a:t>
            </a:r>
            <a:r>
              <a:rPr lang="zh-CN" altLang="en-US" sz="1600" smtClean="0">
                <a:solidFill>
                  <a:schemeClr val="accent5">
                    <a:lumMod val="75000"/>
                  </a:schemeClr>
                </a:solidFill>
                <a:latin typeface="微软雅黑" pitchFamily="34" charset="-122"/>
                <a:ea typeface="微软雅黑" pitchFamily="34" charset="-122"/>
              </a:rPr>
              <a:t>个人电脑</a:t>
            </a:r>
            <a:r>
              <a:rPr lang="zh-CN" altLang="en-US" sz="1600">
                <a:solidFill>
                  <a:schemeClr val="accent5">
                    <a:lumMod val="75000"/>
                  </a:schemeClr>
                </a:solidFill>
                <a:latin typeface="微软雅黑" pitchFamily="34" charset="-122"/>
                <a:ea typeface="微软雅黑" pitchFamily="34" charset="-122"/>
              </a:rPr>
              <a:t>对应的</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版本并安装</a:t>
            </a: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安装</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的</a:t>
            </a:r>
            <a:r>
              <a:rPr lang="en-US" altLang="zh-CN" sz="1600">
                <a:solidFill>
                  <a:schemeClr val="accent5">
                    <a:lumMod val="75000"/>
                  </a:schemeClr>
                </a:solidFill>
                <a:latin typeface="微软雅黑" pitchFamily="34" charset="-122"/>
                <a:ea typeface="微软雅黑" pitchFamily="34" charset="-122"/>
              </a:rPr>
              <a:t>Python</a:t>
            </a:r>
            <a:r>
              <a:rPr lang="zh-CN" altLang="en-US" sz="1600">
                <a:solidFill>
                  <a:schemeClr val="accent5">
                    <a:lumMod val="75000"/>
                  </a:schemeClr>
                </a:solidFill>
                <a:latin typeface="微软雅黑" pitchFamily="34" charset="-122"/>
                <a:ea typeface="微软雅黑" pitchFamily="34" charset="-122"/>
              </a:rPr>
              <a:t>插件</a:t>
            </a: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安装</a:t>
            </a:r>
            <a:r>
              <a:rPr lang="en-US" altLang="zh-CN" sz="1600">
                <a:solidFill>
                  <a:schemeClr val="accent5">
                    <a:lumMod val="75000"/>
                  </a:schemeClr>
                </a:solidFill>
                <a:latin typeface="微软雅黑" pitchFamily="34" charset="-122"/>
                <a:ea typeface="微软雅黑" pitchFamily="34" charset="-122"/>
              </a:rPr>
              <a:t>`flake8`</a:t>
            </a:r>
            <a:r>
              <a:rPr lang="zh-CN" altLang="en-US" sz="1600">
                <a:solidFill>
                  <a:schemeClr val="accent5">
                    <a:lumMod val="75000"/>
                  </a:schemeClr>
                </a:solidFill>
                <a:latin typeface="微软雅黑" pitchFamily="34" charset="-122"/>
                <a:ea typeface="微软雅黑" pitchFamily="34" charset="-122"/>
              </a:rPr>
              <a:t>： </a:t>
            </a:r>
            <a:r>
              <a:rPr lang="en-US" altLang="zh-CN" sz="1600">
                <a:solidFill>
                  <a:schemeClr val="accent5">
                    <a:lumMod val="75000"/>
                  </a:schemeClr>
                </a:solidFill>
                <a:latin typeface="微软雅黑" pitchFamily="34" charset="-122"/>
                <a:ea typeface="微软雅黑" pitchFamily="34" charset="-122"/>
              </a:rPr>
              <a:t>pip3 install flake8</a:t>
            </a:r>
            <a:r>
              <a:rPr lang="zh-CN" altLang="en-US" sz="1600">
                <a:solidFill>
                  <a:schemeClr val="accent5">
                    <a:lumMod val="75000"/>
                  </a:schemeClr>
                </a:solidFill>
                <a:latin typeface="微软雅黑" pitchFamily="34" charset="-122"/>
                <a:ea typeface="微软雅黑" pitchFamily="34" charset="-122"/>
              </a:rPr>
              <a:t>；并在</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配置文件</a:t>
            </a:r>
            <a:r>
              <a:rPr lang="en-US" altLang="zh-CN" sz="1600">
                <a:solidFill>
                  <a:schemeClr val="accent5">
                    <a:lumMod val="75000"/>
                  </a:schemeClr>
                </a:solidFill>
                <a:latin typeface="微软雅黑" pitchFamily="34" charset="-122"/>
                <a:ea typeface="微软雅黑" pitchFamily="34" charset="-122"/>
              </a:rPr>
              <a:t>`settings.json`</a:t>
            </a:r>
            <a:r>
              <a:rPr lang="zh-CN" altLang="en-US" sz="1600">
                <a:solidFill>
                  <a:schemeClr val="accent5">
                    <a:lumMod val="75000"/>
                  </a:schemeClr>
                </a:solidFill>
                <a:latin typeface="微软雅黑" pitchFamily="34" charset="-122"/>
                <a:ea typeface="微软雅黑" pitchFamily="34" charset="-122"/>
              </a:rPr>
              <a:t>中将</a:t>
            </a:r>
            <a:r>
              <a:rPr lang="en-US" altLang="zh-CN" sz="1600">
                <a:solidFill>
                  <a:schemeClr val="accent5">
                    <a:lumMod val="75000"/>
                  </a:schemeClr>
                </a:solidFill>
                <a:latin typeface="微软雅黑" pitchFamily="34" charset="-122"/>
                <a:ea typeface="微软雅黑" pitchFamily="34" charset="-122"/>
              </a:rPr>
              <a:t>`python.linting.flake8Enabled`</a:t>
            </a:r>
            <a:r>
              <a:rPr lang="zh-CN" altLang="en-US" sz="1600">
                <a:solidFill>
                  <a:schemeClr val="accent5">
                    <a:lumMod val="75000"/>
                  </a:schemeClr>
                </a:solidFill>
                <a:latin typeface="微软雅黑" pitchFamily="34" charset="-122"/>
                <a:ea typeface="微软雅黑" pitchFamily="34" charset="-122"/>
              </a:rPr>
              <a:t>设为</a:t>
            </a:r>
            <a:r>
              <a:rPr lang="en-US" altLang="zh-CN" sz="1600">
                <a:solidFill>
                  <a:schemeClr val="accent5">
                    <a:lumMod val="75000"/>
                  </a:schemeClr>
                </a:solidFill>
                <a:latin typeface="微软雅黑" pitchFamily="34" charset="-122"/>
                <a:ea typeface="微软雅黑" pitchFamily="34" charset="-122"/>
              </a:rPr>
              <a:t>`true`</a:t>
            </a: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安装</a:t>
            </a:r>
            <a:r>
              <a:rPr lang="en-US" altLang="zh-CN" sz="1600">
                <a:solidFill>
                  <a:schemeClr val="accent5">
                    <a:lumMod val="75000"/>
                  </a:schemeClr>
                </a:solidFill>
                <a:latin typeface="微软雅黑" pitchFamily="34" charset="-122"/>
                <a:ea typeface="微软雅黑" pitchFamily="34" charset="-122"/>
              </a:rPr>
              <a:t>`yapf`: pip3 install </a:t>
            </a:r>
            <a:r>
              <a:rPr lang="en-US" altLang="zh-CN" sz="1600" smtClean="0">
                <a:solidFill>
                  <a:schemeClr val="accent5">
                    <a:lumMod val="75000"/>
                  </a:schemeClr>
                </a:solidFill>
                <a:latin typeface="微软雅黑" pitchFamily="34" charset="-122"/>
                <a:ea typeface="微软雅黑" pitchFamily="34" charset="-122"/>
              </a:rPr>
              <a:t>yapf</a:t>
            </a:r>
            <a:endParaRPr lang="en-US" altLang="zh-CN"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使用</a:t>
            </a:r>
            <a:r>
              <a:rPr lang="zh-CN" altLang="en-US" sz="1600">
                <a:solidFill>
                  <a:schemeClr val="accent5">
                    <a:lumMod val="75000"/>
                  </a:schemeClr>
                </a:solidFill>
                <a:latin typeface="微软雅黑" pitchFamily="34" charset="-122"/>
                <a:ea typeface="微软雅黑" pitchFamily="34" charset="-122"/>
              </a:rPr>
              <a:t>快捷键</a:t>
            </a:r>
            <a:r>
              <a:rPr lang="en-US" altLang="zh-CN" sz="1600">
                <a:solidFill>
                  <a:schemeClr val="accent5">
                    <a:lumMod val="75000"/>
                  </a:schemeClr>
                </a:solidFill>
                <a:latin typeface="微软雅黑" pitchFamily="34" charset="-122"/>
                <a:ea typeface="微软雅黑" pitchFamily="34" charset="-122"/>
              </a:rPr>
              <a:t>`ctrl + shift + p`</a:t>
            </a:r>
            <a:r>
              <a:rPr lang="zh-CN" altLang="en-US" sz="1600">
                <a:solidFill>
                  <a:schemeClr val="accent5">
                    <a:lumMod val="75000"/>
                  </a:schemeClr>
                </a:solidFill>
                <a:latin typeface="微软雅黑" pitchFamily="34" charset="-122"/>
                <a:ea typeface="微软雅黑" pitchFamily="34" charset="-122"/>
              </a:rPr>
              <a:t>打开命令输入框，搜索</a:t>
            </a:r>
            <a:r>
              <a:rPr lang="en-US" altLang="zh-CN" sz="1600">
                <a:solidFill>
                  <a:schemeClr val="accent5">
                    <a:lumMod val="75000"/>
                  </a:schemeClr>
                </a:solidFill>
                <a:latin typeface="微软雅黑" pitchFamily="34" charset="-122"/>
                <a:ea typeface="微软雅黑" pitchFamily="34" charset="-122"/>
              </a:rPr>
              <a:t>`settings UI`</a:t>
            </a:r>
            <a:r>
              <a:rPr lang="zh-CN" altLang="en-US" sz="1600">
                <a:solidFill>
                  <a:schemeClr val="accent5">
                    <a:lumMod val="75000"/>
                  </a:schemeClr>
                </a:solidFill>
                <a:latin typeface="微软雅黑" pitchFamily="34" charset="-122"/>
                <a:ea typeface="微软雅黑" pitchFamily="34" charset="-122"/>
              </a:rPr>
              <a:t>打开</a:t>
            </a:r>
            <a:r>
              <a:rPr lang="en-US" altLang="zh-CN" sz="1600">
                <a:solidFill>
                  <a:schemeClr val="accent5">
                    <a:lumMod val="75000"/>
                  </a:schemeClr>
                </a:solidFill>
                <a:latin typeface="微软雅黑" pitchFamily="34" charset="-122"/>
                <a:ea typeface="微软雅黑" pitchFamily="34" charset="-122"/>
              </a:rPr>
              <a:t>VSCode</a:t>
            </a:r>
            <a:r>
              <a:rPr lang="zh-CN" altLang="en-US" sz="1600">
                <a:solidFill>
                  <a:schemeClr val="accent5">
                    <a:lumMod val="75000"/>
                  </a:schemeClr>
                </a:solidFill>
                <a:latin typeface="微软雅黑" pitchFamily="34" charset="-122"/>
                <a:ea typeface="微软雅黑" pitchFamily="34" charset="-122"/>
              </a:rPr>
              <a:t>配置面板，搜索</a:t>
            </a:r>
            <a:r>
              <a:rPr lang="en-US" altLang="zh-CN" sz="1600">
                <a:solidFill>
                  <a:schemeClr val="accent5">
                    <a:lumMod val="75000"/>
                  </a:schemeClr>
                </a:solidFill>
                <a:latin typeface="微软雅黑" pitchFamily="34" charset="-122"/>
                <a:ea typeface="微软雅黑" pitchFamily="34" charset="-122"/>
              </a:rPr>
              <a:t>`tab size`</a:t>
            </a:r>
            <a:r>
              <a:rPr lang="zh-CN" altLang="en-US" sz="1600">
                <a:solidFill>
                  <a:schemeClr val="accent5">
                    <a:lumMod val="75000"/>
                  </a:schemeClr>
                </a:solidFill>
                <a:latin typeface="微软雅黑" pitchFamily="34" charset="-122"/>
                <a:ea typeface="微软雅黑" pitchFamily="34" charset="-122"/>
              </a:rPr>
              <a:t>，将</a:t>
            </a:r>
            <a:r>
              <a:rPr lang="en-US" altLang="zh-CN" sz="1600">
                <a:solidFill>
                  <a:schemeClr val="accent5">
                    <a:lumMod val="75000"/>
                  </a:schemeClr>
                </a:solidFill>
                <a:latin typeface="微软雅黑" pitchFamily="34" charset="-122"/>
                <a:ea typeface="微软雅黑" pitchFamily="34" charset="-122"/>
              </a:rPr>
              <a:t>`text editor`</a:t>
            </a:r>
            <a:r>
              <a:rPr lang="zh-CN" altLang="en-US" sz="1600">
                <a:solidFill>
                  <a:schemeClr val="accent5">
                    <a:lumMod val="75000"/>
                  </a:schemeClr>
                </a:solidFill>
                <a:latin typeface="微软雅黑" pitchFamily="34" charset="-122"/>
                <a:ea typeface="微软雅黑" pitchFamily="34" charset="-122"/>
              </a:rPr>
              <a:t>项目下的</a:t>
            </a:r>
            <a:r>
              <a:rPr lang="en-US" altLang="zh-CN" sz="1600">
                <a:solidFill>
                  <a:schemeClr val="accent5">
                    <a:lumMod val="75000"/>
                  </a:schemeClr>
                </a:solidFill>
                <a:latin typeface="微软雅黑" pitchFamily="34" charset="-122"/>
                <a:ea typeface="微软雅黑" pitchFamily="34" charset="-122"/>
              </a:rPr>
              <a:t>`Tab Size`</a:t>
            </a:r>
            <a:r>
              <a:rPr lang="zh-CN" altLang="en-US" sz="1600">
                <a:solidFill>
                  <a:schemeClr val="accent5">
                    <a:lumMod val="75000"/>
                  </a:schemeClr>
                </a:solidFill>
                <a:latin typeface="微软雅黑" pitchFamily="34" charset="-122"/>
                <a:ea typeface="微软雅黑" pitchFamily="34" charset="-122"/>
              </a:rPr>
              <a:t>设为</a:t>
            </a:r>
            <a:r>
              <a:rPr lang="en-US" altLang="zh-CN" sz="1600" smtClean="0">
                <a:solidFill>
                  <a:schemeClr val="accent5">
                    <a:lumMod val="75000"/>
                  </a:schemeClr>
                </a:solidFill>
                <a:latin typeface="微软雅黑" pitchFamily="34" charset="-122"/>
                <a:ea typeface="微软雅黑" pitchFamily="34" charset="-122"/>
              </a:rPr>
              <a:t>4</a:t>
            </a:r>
            <a:r>
              <a:rPr lang="zh-CN" altLang="en-US" sz="1600" smtClean="0">
                <a:solidFill>
                  <a:schemeClr val="accent5">
                    <a:lumMod val="75000"/>
                  </a:schemeClr>
                </a:solidFill>
                <a:latin typeface="微软雅黑" pitchFamily="34" charset="-122"/>
                <a:ea typeface="微软雅黑" pitchFamily="34" charset="-122"/>
              </a:rPr>
              <a:t>；搜索</a:t>
            </a:r>
            <a:r>
              <a:rPr lang="en-US" altLang="zh-CN" sz="1600" smtClean="0">
                <a:solidFill>
                  <a:schemeClr val="accent5">
                    <a:lumMod val="75000"/>
                  </a:schemeClr>
                </a:solidFill>
                <a:latin typeface="微软雅黑" pitchFamily="34" charset="-122"/>
                <a:ea typeface="微软雅黑" pitchFamily="34" charset="-122"/>
              </a:rPr>
              <a:t>`python formatting`</a:t>
            </a:r>
            <a:r>
              <a:rPr lang="zh-CN" altLang="en-US" sz="1600" smtClean="0">
                <a:solidFill>
                  <a:schemeClr val="accent5">
                    <a:lumMod val="75000"/>
                  </a:schemeClr>
                </a:solidFill>
                <a:latin typeface="微软雅黑" pitchFamily="34" charset="-122"/>
                <a:ea typeface="微软雅黑" pitchFamily="34" charset="-122"/>
              </a:rPr>
              <a:t>，将</a:t>
            </a:r>
            <a:r>
              <a:rPr lang="en-US" altLang="zh-CN" sz="1600" smtClean="0">
                <a:solidFill>
                  <a:schemeClr val="accent5">
                    <a:lumMod val="75000"/>
                  </a:schemeClr>
                </a:solidFill>
                <a:latin typeface="微软雅黑" pitchFamily="34" charset="-122"/>
                <a:ea typeface="微软雅黑" pitchFamily="34" charset="-122"/>
              </a:rPr>
              <a:t>`Python &gt;formatting: Provider`</a:t>
            </a:r>
            <a:r>
              <a:rPr lang="zh-CN" altLang="en-US" sz="1600" smtClean="0">
                <a:solidFill>
                  <a:schemeClr val="accent5">
                    <a:lumMod val="75000"/>
                  </a:schemeClr>
                </a:solidFill>
                <a:latin typeface="微软雅黑" pitchFamily="34" charset="-122"/>
                <a:ea typeface="微软雅黑" pitchFamily="34" charset="-122"/>
              </a:rPr>
              <a:t>设为</a:t>
            </a:r>
            <a:r>
              <a:rPr lang="en-US" altLang="zh-CN" sz="1600" smtClean="0">
                <a:solidFill>
                  <a:schemeClr val="accent5">
                    <a:lumMod val="75000"/>
                  </a:schemeClr>
                </a:solidFill>
                <a:latin typeface="微软雅黑" pitchFamily="34" charset="-122"/>
                <a:ea typeface="微软雅黑" pitchFamily="34" charset="-122"/>
              </a:rPr>
              <a:t>`yapf`</a:t>
            </a:r>
          </a:p>
        </p:txBody>
      </p:sp>
    </p:spTree>
    <p:extLst>
      <p:ext uri="{BB962C8B-B14F-4D97-AF65-F5344CB8AC3E}">
        <p14:creationId xmlns:p14="http://schemas.microsoft.com/office/powerpoint/2010/main" val="748837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754326"/>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HTML</a:t>
            </a:r>
            <a:r>
              <a:rPr lang="zh-CN" altLang="en-US" b="1" smtClean="0">
                <a:solidFill>
                  <a:schemeClr val="accent5">
                    <a:lumMod val="50000"/>
                  </a:schemeClr>
                </a:solidFill>
                <a:latin typeface="微软雅黑" pitchFamily="34" charset="-122"/>
                <a:ea typeface="微软雅黑" pitchFamily="34" charset="-122"/>
              </a:rPr>
              <a:t>页面抓取练习</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抓取网页（</a:t>
            </a:r>
            <a:r>
              <a:rPr lang="en-US" altLang="zh-CN" sz="1600">
                <a:solidFill>
                  <a:srgbClr val="4BACC6">
                    <a:lumMod val="75000"/>
                  </a:srgbClr>
                </a:solidFill>
                <a:latin typeface="微软雅黑" pitchFamily="34" charset="-122"/>
                <a:ea typeface="微软雅黑" pitchFamily="34" charset="-122"/>
              </a:rPr>
              <a:t>https://www.cnblogs.com/downmoon/p/12448602.html</a:t>
            </a:r>
            <a:r>
              <a:rPr lang="zh-CN" altLang="en-US" sz="1600" smtClean="0">
                <a:solidFill>
                  <a:srgbClr val="4BACC6">
                    <a:lumMod val="75000"/>
                  </a:srgbClr>
                </a:solidFill>
                <a:latin typeface="微软雅黑" pitchFamily="34" charset="-122"/>
                <a:ea typeface="微软雅黑" pitchFamily="34" charset="-122"/>
              </a:rPr>
              <a:t>）中，有关</a:t>
            </a:r>
            <a:r>
              <a:rPr lang="en-US" altLang="zh-CN" sz="1600">
                <a:solidFill>
                  <a:srgbClr val="4BACC6">
                    <a:lumMod val="75000"/>
                  </a:srgbClr>
                </a:solidFill>
                <a:latin typeface="微软雅黑" pitchFamily="34" charset="-122"/>
                <a:ea typeface="微软雅黑" pitchFamily="34" charset="-122"/>
              </a:rPr>
              <a:t>《python</a:t>
            </a:r>
            <a:r>
              <a:rPr lang="zh-CN" altLang="en-US" sz="1600">
                <a:solidFill>
                  <a:srgbClr val="4BACC6">
                    <a:lumMod val="75000"/>
                  </a:srgbClr>
                </a:solidFill>
                <a:latin typeface="微软雅黑" pitchFamily="34" charset="-122"/>
                <a:ea typeface="微软雅黑" pitchFamily="34" charset="-122"/>
              </a:rPr>
              <a:t>数据分析（第</a:t>
            </a:r>
            <a:r>
              <a:rPr lang="en-US" altLang="zh-CN" sz="1600">
                <a:solidFill>
                  <a:srgbClr val="4BACC6">
                    <a:lumMod val="75000"/>
                  </a:srgbClr>
                </a:solidFill>
                <a:latin typeface="微软雅黑" pitchFamily="34" charset="-122"/>
                <a:ea typeface="微软雅黑" pitchFamily="34" charset="-122"/>
              </a:rPr>
              <a:t>2</a:t>
            </a:r>
            <a:r>
              <a:rPr lang="zh-CN" altLang="en-US" sz="1600">
                <a:solidFill>
                  <a:srgbClr val="4BACC6">
                    <a:lumMod val="75000"/>
                  </a:srgbClr>
                </a:solidFill>
                <a:latin typeface="微软雅黑" pitchFamily="34" charset="-122"/>
                <a:ea typeface="微软雅黑" pitchFamily="34" charset="-122"/>
              </a:rPr>
              <a:t>版）</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阿曼多</a:t>
            </a:r>
            <a:r>
              <a:rPr lang="en-US" altLang="zh-CN" sz="160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凡丹戈</a:t>
            </a:r>
            <a:r>
              <a:rPr lang="en-US" altLang="zh-CN" sz="1600"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这本书的读书笔记信息。要求将每一章的章节主题部分抓过来。</a:t>
            </a:r>
            <a:endParaRPr lang="zh-CN" altLang="en-US"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461371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zh-CN" altLang="en-US" sz="2400" smtClean="0">
                <a:solidFill>
                  <a:srgbClr val="0070C0"/>
                </a:solidFill>
                <a:latin typeface="微软雅黑" pitchFamily="34" charset="-122"/>
                <a:ea typeface="微软雅黑" pitchFamily="34" charset="-122"/>
              </a:rPr>
              <a:t>数据存储</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第五课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123658"/>
          </a:xfrm>
          <a:prstGeom prst="rect">
            <a:avLst/>
          </a:prstGeom>
          <a:noFill/>
        </p:spPr>
        <p:txBody>
          <a:bodyPr wrap="square" rtlCol="0">
            <a:spAutoFit/>
          </a:bodyPr>
          <a:lstStyle/>
          <a:p>
            <a:pPr lvl="0" latinLnBrk="0">
              <a:lnSpc>
                <a:spcPct val="200000"/>
              </a:lnSpc>
            </a:pPr>
            <a:r>
              <a:rPr lang="zh-CN" altLang="en-US" b="1" smtClean="0">
                <a:solidFill>
                  <a:srgbClr val="4BACC6">
                    <a:lumMod val="50000"/>
                  </a:srgbClr>
                </a:solidFill>
                <a:latin typeface="微软雅黑" pitchFamily="34" charset="-122"/>
                <a:ea typeface="微软雅黑" pitchFamily="34" charset="-122"/>
              </a:rPr>
              <a:t>课程</a:t>
            </a:r>
            <a:r>
              <a:rPr lang="zh-CN" altLang="en-US" b="1">
                <a:solidFill>
                  <a:srgbClr val="4BACC6">
                    <a:lumMod val="50000"/>
                  </a:srgbClr>
                </a:solidFill>
                <a:latin typeface="微软雅黑" pitchFamily="34" charset="-122"/>
                <a:ea typeface="微软雅黑" pitchFamily="34" charset="-122"/>
              </a:rPr>
              <a:t>介绍</a:t>
            </a:r>
            <a:endParaRPr lang="en-US" altLang="zh-CN" b="1">
              <a:solidFill>
                <a:srgbClr val="4BACC6">
                  <a:lumMod val="50000"/>
                </a:srgbClr>
              </a:solidFill>
              <a:latin typeface="微软雅黑" pitchFamily="34" charset="-122"/>
              <a:ea typeface="微软雅黑" pitchFamily="34" charset="-122"/>
            </a:endParaRPr>
          </a:p>
          <a:p>
            <a:pPr lvl="0" indent="403225" latinLnBrk="0">
              <a:lnSpc>
                <a:spcPct val="150000"/>
              </a:lnSpc>
            </a:pPr>
            <a:r>
              <a:rPr lang="zh-CN" altLang="en-US" sz="1600" smtClean="0">
                <a:solidFill>
                  <a:srgbClr val="4BACC6">
                    <a:lumMod val="75000"/>
                  </a:srgbClr>
                </a:solidFill>
                <a:latin typeface="微软雅黑" pitchFamily="34" charset="-122"/>
                <a:ea typeface="微软雅黑" pitchFamily="34" charset="-122"/>
              </a:rPr>
              <a:t>前面我们学习了如何从网页采集所需信息，接下去要做的便是如何存储这些数据。数据保存</a:t>
            </a:r>
            <a:r>
              <a:rPr lang="zh-CN" altLang="en-US" sz="1600">
                <a:solidFill>
                  <a:srgbClr val="4BACC6">
                    <a:lumMod val="75000"/>
                  </a:srgbClr>
                </a:solidFill>
                <a:latin typeface="微软雅黑" pitchFamily="34" charset="-122"/>
                <a:ea typeface="微软雅黑" pitchFamily="34" charset="-122"/>
              </a:rPr>
              <a:t>的</a:t>
            </a:r>
            <a:r>
              <a:rPr lang="zh-CN" altLang="en-US" sz="1600" smtClean="0">
                <a:solidFill>
                  <a:srgbClr val="4BACC6">
                    <a:lumMod val="75000"/>
                  </a:srgbClr>
                </a:solidFill>
                <a:latin typeface="微软雅黑" pitchFamily="34" charset="-122"/>
                <a:ea typeface="微软雅黑" pitchFamily="34" charset="-122"/>
              </a:rPr>
              <a:t>形式有多种，</a:t>
            </a:r>
            <a:r>
              <a:rPr lang="zh-CN" altLang="en-US" sz="1600">
                <a:solidFill>
                  <a:srgbClr val="4BACC6">
                    <a:lumMod val="75000"/>
                  </a:srgbClr>
                </a:solidFill>
                <a:latin typeface="微软雅黑" pitchFamily="34" charset="-122"/>
                <a:ea typeface="微软雅黑" pitchFamily="34" charset="-122"/>
              </a:rPr>
              <a:t>最简单</a:t>
            </a:r>
            <a:r>
              <a:rPr lang="zh-CN" altLang="en-US" sz="1600" smtClean="0">
                <a:solidFill>
                  <a:srgbClr val="4BACC6">
                    <a:lumMod val="75000"/>
                  </a:srgbClr>
                </a:solidFill>
                <a:latin typeface="微软雅黑" pitchFamily="34" charset="-122"/>
                <a:ea typeface="微软雅黑" pitchFamily="34" charset="-122"/>
              </a:rPr>
              <a:t>的是</a:t>
            </a:r>
            <a:r>
              <a:rPr lang="zh-CN" altLang="en-US" sz="1600">
                <a:solidFill>
                  <a:srgbClr val="4BACC6">
                    <a:lumMod val="75000"/>
                  </a:srgbClr>
                </a:solidFill>
                <a:latin typeface="微软雅黑" pitchFamily="34" charset="-122"/>
                <a:ea typeface="微软雅黑" pitchFamily="34" charset="-122"/>
              </a:rPr>
              <a:t>直接保存为文本文件，如</a:t>
            </a:r>
            <a:r>
              <a:rPr lang="en-US" altLang="zh-CN" sz="1600">
                <a:solidFill>
                  <a:srgbClr val="4BACC6">
                    <a:lumMod val="75000"/>
                  </a:srgbClr>
                </a:solidFill>
                <a:latin typeface="微软雅黑" pitchFamily="34" charset="-122"/>
                <a:ea typeface="微软雅黑" pitchFamily="34" charset="-122"/>
              </a:rPr>
              <a:t>TXT</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JSON</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CSV</a:t>
            </a:r>
            <a:r>
              <a:rPr lang="zh-CN" altLang="en-US" sz="1600">
                <a:solidFill>
                  <a:srgbClr val="4BACC6">
                    <a:lumMod val="75000"/>
                  </a:srgbClr>
                </a:solidFill>
                <a:latin typeface="微软雅黑" pitchFamily="34" charset="-122"/>
                <a:ea typeface="微软雅黑" pitchFamily="34" charset="-122"/>
              </a:rPr>
              <a:t>等。</a:t>
            </a:r>
            <a:r>
              <a:rPr lang="zh-CN" altLang="en-US" sz="1600" smtClean="0">
                <a:solidFill>
                  <a:srgbClr val="4BACC6">
                    <a:lumMod val="75000"/>
                  </a:srgbClr>
                </a:solidFill>
                <a:latin typeface="微软雅黑" pitchFamily="34" charset="-122"/>
                <a:ea typeface="微软雅黑" pitchFamily="34" charset="-122"/>
              </a:rPr>
              <a:t>另外还</a:t>
            </a:r>
            <a:r>
              <a:rPr lang="zh-CN" altLang="en-US" sz="1600">
                <a:solidFill>
                  <a:srgbClr val="4BACC6">
                    <a:lumMod val="75000"/>
                  </a:srgbClr>
                </a:solidFill>
                <a:latin typeface="微软雅黑" pitchFamily="34" charset="-122"/>
                <a:ea typeface="微软雅黑" pitchFamily="34" charset="-122"/>
              </a:rPr>
              <a:t>可以保存到数据库中，如关系型数据库</a:t>
            </a:r>
            <a:r>
              <a:rPr lang="en-US" altLang="zh-CN" sz="1600">
                <a:solidFill>
                  <a:srgbClr val="4BACC6">
                    <a:lumMod val="75000"/>
                  </a:srgbClr>
                </a:solidFill>
                <a:latin typeface="微软雅黑" pitchFamily="34" charset="-122"/>
                <a:ea typeface="微软雅黑" pitchFamily="34" charset="-122"/>
              </a:rPr>
              <a:t>MySQL</a:t>
            </a:r>
            <a:r>
              <a:rPr lang="zh-CN" altLang="en-US" sz="1600">
                <a:solidFill>
                  <a:srgbClr val="4BACC6">
                    <a:lumMod val="75000"/>
                  </a:srgbClr>
                </a:solidFill>
                <a:latin typeface="微软雅黑" pitchFamily="34" charset="-122"/>
                <a:ea typeface="微软雅黑" pitchFamily="34" charset="-122"/>
              </a:rPr>
              <a:t>，非关系型数据库</a:t>
            </a:r>
            <a:r>
              <a:rPr lang="en-US" altLang="zh-CN" sz="1600">
                <a:solidFill>
                  <a:srgbClr val="4BACC6">
                    <a:lumMod val="75000"/>
                  </a:srgbClr>
                </a:solidFill>
                <a:latin typeface="微软雅黑" pitchFamily="34" charset="-122"/>
                <a:ea typeface="微软雅黑" pitchFamily="34" charset="-122"/>
              </a:rPr>
              <a:t>MongoDB</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Redis</a:t>
            </a:r>
            <a:r>
              <a:rPr lang="zh-CN" altLang="en-US" sz="1600" smtClean="0">
                <a:solidFill>
                  <a:srgbClr val="4BACC6">
                    <a:lumMod val="75000"/>
                  </a:srgbClr>
                </a:solidFill>
                <a:latin typeface="微软雅黑" pitchFamily="34" charset="-122"/>
                <a:ea typeface="微软雅黑" pitchFamily="34" charset="-122"/>
              </a:rPr>
              <a:t>等。</a:t>
            </a:r>
            <a:endParaRPr lang="zh-CN" altLang="en-US"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905597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zh-CN" altLang="en-US" sz="2400" smtClean="0">
                <a:solidFill>
                  <a:srgbClr val="0070C0"/>
                </a:solidFill>
                <a:latin typeface="微软雅黑" pitchFamily="34" charset="-122"/>
                <a:ea typeface="微软雅黑" pitchFamily="34" charset="-122"/>
              </a:rPr>
              <a:t>数据存储</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第五课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JSON</a:t>
            </a:r>
            <a:r>
              <a:rPr lang="zh-CN" altLang="en-US" sz="1600">
                <a:solidFill>
                  <a:schemeClr val="accent5">
                    <a:lumMod val="75000"/>
                  </a:schemeClr>
                </a:solidFill>
                <a:latin typeface="微软雅黑" pitchFamily="34" charset="-122"/>
                <a:ea typeface="微软雅黑" pitchFamily="34" charset="-122"/>
              </a:rPr>
              <a:t>文件存储</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CSV</a:t>
            </a:r>
            <a:r>
              <a:rPr lang="zh-CN" altLang="en-US" sz="1600">
                <a:solidFill>
                  <a:schemeClr val="accent5">
                    <a:lumMod val="75000"/>
                  </a:schemeClr>
                </a:solidFill>
                <a:latin typeface="微软雅黑" pitchFamily="34" charset="-122"/>
                <a:ea typeface="微软雅黑" pitchFamily="34" charset="-122"/>
              </a:rPr>
              <a:t>文件</a:t>
            </a:r>
            <a:r>
              <a:rPr lang="zh-CN" altLang="en-US" sz="1600" smtClean="0">
                <a:solidFill>
                  <a:schemeClr val="accent5">
                    <a:lumMod val="75000"/>
                  </a:schemeClr>
                </a:solidFill>
                <a:latin typeface="微软雅黑" pitchFamily="34" charset="-122"/>
                <a:ea typeface="微软雅黑" pitchFamily="34" charset="-122"/>
              </a:rPr>
              <a:t>存储</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关系型数据库</a:t>
            </a:r>
            <a:r>
              <a:rPr lang="en-US" altLang="zh-CN" sz="1600">
                <a:solidFill>
                  <a:schemeClr val="accent5">
                    <a:lumMod val="75000"/>
                  </a:schemeClr>
                </a:solidFill>
                <a:latin typeface="微软雅黑" pitchFamily="34" charset="-122"/>
                <a:ea typeface="微软雅黑" pitchFamily="34" charset="-122"/>
              </a:rPr>
              <a:t>MySQL</a:t>
            </a:r>
            <a:r>
              <a:rPr lang="zh-CN" altLang="en-US" sz="1600" smtClean="0">
                <a:solidFill>
                  <a:schemeClr val="accent5">
                    <a:lumMod val="75000"/>
                  </a:schemeClr>
                </a:solidFill>
                <a:latin typeface="微软雅黑" pitchFamily="34" charset="-122"/>
                <a:ea typeface="微软雅黑" pitchFamily="34" charset="-122"/>
              </a:rPr>
              <a:t>存储</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非关系数据库</a:t>
            </a:r>
            <a:r>
              <a:rPr lang="en-US" altLang="zh-CN" sz="1600" smtClean="0">
                <a:solidFill>
                  <a:schemeClr val="accent5">
                    <a:lumMod val="75000"/>
                  </a:schemeClr>
                </a:solidFill>
                <a:latin typeface="微软雅黑" pitchFamily="34" charset="-122"/>
                <a:ea typeface="微软雅黑" pitchFamily="34" charset="-122"/>
              </a:rPr>
              <a:t>MongoDB</a:t>
            </a:r>
            <a:r>
              <a:rPr lang="zh-CN" altLang="en-US" sz="1600" smtClean="0">
                <a:solidFill>
                  <a:schemeClr val="accent5">
                    <a:lumMod val="75000"/>
                  </a:schemeClr>
                </a:solidFill>
                <a:latin typeface="微软雅黑" pitchFamily="34" charset="-122"/>
                <a:ea typeface="微软雅黑" pitchFamily="34" charset="-122"/>
              </a:rPr>
              <a:t>存储</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196473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754326"/>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Json</a:t>
            </a:r>
            <a:r>
              <a:rPr lang="zh-CN" altLang="en-US" b="1" smtClean="0">
                <a:solidFill>
                  <a:schemeClr val="accent5">
                    <a:lumMod val="50000"/>
                  </a:schemeClr>
                </a:solidFill>
                <a:latin typeface="微软雅黑" pitchFamily="34" charset="-122"/>
                <a:ea typeface="微软雅黑" pitchFamily="34" charset="-122"/>
              </a:rPr>
              <a:t>文件存储</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en-US" altLang="zh-CN" sz="1600">
                <a:solidFill>
                  <a:srgbClr val="4BACC6">
                    <a:lumMod val="75000"/>
                  </a:srgbClr>
                </a:solidFill>
                <a:latin typeface="微软雅黑" pitchFamily="34" charset="-122"/>
                <a:ea typeface="微软雅黑" pitchFamily="34" charset="-122"/>
              </a:rPr>
              <a:t>JSON</a:t>
            </a:r>
            <a:r>
              <a:rPr lang="zh-CN" altLang="en-US" sz="1600">
                <a:solidFill>
                  <a:srgbClr val="4BACC6">
                    <a:lumMod val="75000"/>
                  </a:srgbClr>
                </a:solidFill>
                <a:latin typeface="微软雅黑" pitchFamily="34" charset="-122"/>
                <a:ea typeface="微软雅黑" pitchFamily="34" charset="-122"/>
              </a:rPr>
              <a:t>，全称为</a:t>
            </a:r>
            <a:r>
              <a:rPr lang="en-US" altLang="zh-CN" sz="1600">
                <a:solidFill>
                  <a:srgbClr val="4BACC6">
                    <a:lumMod val="75000"/>
                  </a:srgbClr>
                </a:solidFill>
                <a:latin typeface="微软雅黑" pitchFamily="34" charset="-122"/>
                <a:ea typeface="微软雅黑" pitchFamily="34" charset="-122"/>
              </a:rPr>
              <a:t>JavaScript Object Notation, </a:t>
            </a:r>
            <a:r>
              <a:rPr lang="zh-CN" altLang="en-US" sz="1600">
                <a:solidFill>
                  <a:srgbClr val="4BACC6">
                    <a:lumMod val="75000"/>
                  </a:srgbClr>
                </a:solidFill>
                <a:latin typeface="微软雅黑" pitchFamily="34" charset="-122"/>
                <a:ea typeface="微软雅黑" pitchFamily="34" charset="-122"/>
              </a:rPr>
              <a:t>也就是</a:t>
            </a:r>
            <a:r>
              <a:rPr lang="en-US" altLang="zh-CN" sz="1600">
                <a:solidFill>
                  <a:srgbClr val="4BACC6">
                    <a:lumMod val="75000"/>
                  </a:srgbClr>
                </a:solidFill>
                <a:latin typeface="微软雅黑" pitchFamily="34" charset="-122"/>
                <a:ea typeface="微软雅黑" pitchFamily="34" charset="-122"/>
              </a:rPr>
              <a:t>JavaScript</a:t>
            </a:r>
            <a:r>
              <a:rPr lang="zh-CN" altLang="en-US" sz="1600">
                <a:solidFill>
                  <a:srgbClr val="4BACC6">
                    <a:lumMod val="75000"/>
                  </a:srgbClr>
                </a:solidFill>
                <a:latin typeface="微软雅黑" pitchFamily="34" charset="-122"/>
                <a:ea typeface="微软雅黑" pitchFamily="34" charset="-122"/>
              </a:rPr>
              <a:t>对象标记，它通过</a:t>
            </a:r>
            <a:r>
              <a:rPr lang="zh-CN" altLang="en-US" sz="1600" b="1">
                <a:solidFill>
                  <a:srgbClr val="4BACC6">
                    <a:lumMod val="75000"/>
                  </a:srgbClr>
                </a:solidFill>
                <a:latin typeface="微软雅黑" pitchFamily="34" charset="-122"/>
                <a:ea typeface="微软雅黑" pitchFamily="34" charset="-122"/>
              </a:rPr>
              <a:t>对象</a:t>
            </a:r>
            <a:r>
              <a:rPr lang="zh-CN" altLang="en-US" sz="1600">
                <a:solidFill>
                  <a:srgbClr val="4BACC6">
                    <a:lumMod val="75000"/>
                  </a:srgbClr>
                </a:solidFill>
                <a:latin typeface="微软雅黑" pitchFamily="34" charset="-122"/>
                <a:ea typeface="微软雅黑" pitchFamily="34" charset="-122"/>
              </a:rPr>
              <a:t>和</a:t>
            </a:r>
            <a:r>
              <a:rPr lang="zh-CN" altLang="en-US" sz="1600" b="1">
                <a:solidFill>
                  <a:srgbClr val="4BACC6">
                    <a:lumMod val="75000"/>
                  </a:srgbClr>
                </a:solidFill>
                <a:latin typeface="微软雅黑" pitchFamily="34" charset="-122"/>
                <a:ea typeface="微软雅黑" pitchFamily="34" charset="-122"/>
              </a:rPr>
              <a:t>数组</a:t>
            </a:r>
            <a:r>
              <a:rPr lang="zh-CN" altLang="en-US" sz="1600">
                <a:solidFill>
                  <a:srgbClr val="4BACC6">
                    <a:lumMod val="75000"/>
                  </a:srgbClr>
                </a:solidFill>
                <a:latin typeface="微软雅黑" pitchFamily="34" charset="-122"/>
                <a:ea typeface="微软雅黑" pitchFamily="34" charset="-122"/>
              </a:rPr>
              <a:t>的组合来表示数据</a:t>
            </a:r>
            <a:r>
              <a:rPr lang="zh-CN" altLang="en-US" sz="1600" smtClean="0">
                <a:solidFill>
                  <a:srgbClr val="4BACC6">
                    <a:lumMod val="75000"/>
                  </a:srgbClr>
                </a:solidFill>
                <a:latin typeface="微软雅黑" pitchFamily="34" charset="-122"/>
                <a:ea typeface="微软雅黑" pitchFamily="34" charset="-122"/>
              </a:rPr>
              <a:t>，这种组合可以无限嵌套。由于其构造简洁</a:t>
            </a:r>
            <a:r>
              <a:rPr lang="zh-CN" altLang="en-US" sz="160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结构化</a:t>
            </a:r>
            <a:r>
              <a:rPr lang="zh-CN" altLang="en-US" sz="1600">
                <a:solidFill>
                  <a:srgbClr val="4BACC6">
                    <a:lumMod val="75000"/>
                  </a:srgbClr>
                </a:solidFill>
                <a:latin typeface="微软雅黑" pitchFamily="34" charset="-122"/>
                <a:ea typeface="微软雅黑" pitchFamily="34" charset="-122"/>
              </a:rPr>
              <a:t>程度非常</a:t>
            </a:r>
            <a:r>
              <a:rPr lang="zh-CN" altLang="en-US" sz="1600" smtClean="0">
                <a:solidFill>
                  <a:srgbClr val="4BACC6">
                    <a:lumMod val="75000"/>
                  </a:srgbClr>
                </a:solidFill>
                <a:latin typeface="微软雅黑" pitchFamily="34" charset="-122"/>
                <a:ea typeface="微软雅黑" pitchFamily="34" charset="-122"/>
              </a:rPr>
              <a:t>高，因此成为了一种广泛使用的</a:t>
            </a:r>
            <a:r>
              <a:rPr lang="zh-CN" altLang="en-US" sz="1600">
                <a:solidFill>
                  <a:srgbClr val="4BACC6">
                    <a:lumMod val="75000"/>
                  </a:srgbClr>
                </a:solidFill>
                <a:latin typeface="微软雅黑" pitchFamily="34" charset="-122"/>
                <a:ea typeface="微软雅黑" pitchFamily="34" charset="-122"/>
              </a:rPr>
              <a:t>数据交换格式。一个</a:t>
            </a:r>
            <a:r>
              <a:rPr lang="en-US" altLang="zh-CN" sz="1600">
                <a:solidFill>
                  <a:srgbClr val="4BACC6">
                    <a:lumMod val="75000"/>
                  </a:srgbClr>
                </a:solidFill>
                <a:latin typeface="微软雅黑" pitchFamily="34" charset="-122"/>
                <a:ea typeface="微软雅黑" pitchFamily="34" charset="-122"/>
              </a:rPr>
              <a:t>JSON</a:t>
            </a:r>
            <a:r>
              <a:rPr lang="zh-CN" altLang="en-US" sz="1600">
                <a:solidFill>
                  <a:srgbClr val="4BACC6">
                    <a:lumMod val="75000"/>
                  </a:srgbClr>
                </a:solidFill>
                <a:latin typeface="微软雅黑" pitchFamily="34" charset="-122"/>
                <a:ea typeface="微软雅黑" pitchFamily="34" charset="-122"/>
              </a:rPr>
              <a:t>对象可以写为如下形式：</a:t>
            </a:r>
            <a:endParaRPr lang="en-US" altLang="zh-CN"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8050" y="2811760"/>
            <a:ext cx="2247900" cy="20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3956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p:cTn id="17" dur="500" fill="hold"/>
                                        <p:tgtEl>
                                          <p:spTgt spid="1026"/>
                                        </p:tgtEl>
                                        <p:attrNameLst>
                                          <p:attrName>ppt_w</p:attrName>
                                        </p:attrNameLst>
                                      </p:cBhvr>
                                      <p:tavLst>
                                        <p:tav tm="0">
                                          <p:val>
                                            <p:fltVal val="0"/>
                                          </p:val>
                                        </p:tav>
                                        <p:tav tm="100000">
                                          <p:val>
                                            <p:strVal val="#ppt_w"/>
                                          </p:val>
                                        </p:tav>
                                      </p:tavLst>
                                    </p:anim>
                                    <p:anim calcmode="lin" valueType="num">
                                      <p:cBhvr>
                                        <p:cTn id="18" dur="500" fill="hold"/>
                                        <p:tgtEl>
                                          <p:spTgt spid="1026"/>
                                        </p:tgtEl>
                                        <p:attrNameLst>
                                          <p:attrName>ppt_h</p:attrName>
                                        </p:attrNameLst>
                                      </p:cBhvr>
                                      <p:tavLst>
                                        <p:tav tm="0">
                                          <p:val>
                                            <p:fltVal val="0"/>
                                          </p:val>
                                        </p:tav>
                                        <p:tav tm="100000">
                                          <p:val>
                                            <p:strVal val="#ppt_h"/>
                                          </p:val>
                                        </p:tav>
                                      </p:tavLst>
                                    </p:anim>
                                    <p:animEffect transition="in" filter="fade">
                                      <p:cBhvr>
                                        <p:cTn id="19"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6278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Json</a:t>
            </a:r>
            <a:r>
              <a:rPr lang="zh-CN" altLang="en-US" b="1" smtClean="0">
                <a:solidFill>
                  <a:schemeClr val="accent5">
                    <a:lumMod val="50000"/>
                  </a:schemeClr>
                </a:solidFill>
                <a:latin typeface="微软雅黑" pitchFamily="34" charset="-122"/>
                <a:ea typeface="微软雅黑" pitchFamily="34" charset="-122"/>
              </a:rPr>
              <a:t>文件存储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7171" y="1916832"/>
            <a:ext cx="4329658" cy="4195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71756" y="2996952"/>
            <a:ext cx="4400489" cy="2160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2243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052"/>
                                        </p:tgtEl>
                                        <p:attrNameLst>
                                          <p:attrName>style.visibility</p:attrName>
                                        </p:attrNameLst>
                                      </p:cBhvr>
                                      <p:to>
                                        <p:strVal val="visible"/>
                                      </p:to>
                                    </p:set>
                                    <p:anim calcmode="lin" valueType="num">
                                      <p:cBhvr>
                                        <p:cTn id="12" dur="500" fill="hold"/>
                                        <p:tgtEl>
                                          <p:spTgt spid="2052"/>
                                        </p:tgtEl>
                                        <p:attrNameLst>
                                          <p:attrName>ppt_w</p:attrName>
                                        </p:attrNameLst>
                                      </p:cBhvr>
                                      <p:tavLst>
                                        <p:tav tm="0">
                                          <p:val>
                                            <p:fltVal val="0"/>
                                          </p:val>
                                        </p:tav>
                                        <p:tav tm="100000">
                                          <p:val>
                                            <p:strVal val="#ppt_w"/>
                                          </p:val>
                                        </p:tav>
                                      </p:tavLst>
                                    </p:anim>
                                    <p:anim calcmode="lin" valueType="num">
                                      <p:cBhvr>
                                        <p:cTn id="13" dur="500" fill="hold"/>
                                        <p:tgtEl>
                                          <p:spTgt spid="2052"/>
                                        </p:tgtEl>
                                        <p:attrNameLst>
                                          <p:attrName>ppt_h</p:attrName>
                                        </p:attrNameLst>
                                      </p:cBhvr>
                                      <p:tavLst>
                                        <p:tav tm="0">
                                          <p:val>
                                            <p:fltVal val="0"/>
                                          </p:val>
                                        </p:tav>
                                        <p:tav tm="100000">
                                          <p:val>
                                            <p:strVal val="#ppt_h"/>
                                          </p:val>
                                        </p:tav>
                                      </p:tavLst>
                                    </p:anim>
                                    <p:animEffect transition="in" filter="fade">
                                      <p:cBhvr>
                                        <p:cTn id="14" dur="500"/>
                                        <p:tgtEl>
                                          <p:spTgt spid="205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2052"/>
                                        </p:tgtEl>
                                        <p:attrNameLst>
                                          <p:attrName>ppt_w</p:attrName>
                                        </p:attrNameLst>
                                      </p:cBhvr>
                                      <p:tavLst>
                                        <p:tav tm="0">
                                          <p:val>
                                            <p:strVal val="ppt_w"/>
                                          </p:val>
                                        </p:tav>
                                        <p:tav tm="100000">
                                          <p:val>
                                            <p:fltVal val="0"/>
                                          </p:val>
                                        </p:tav>
                                      </p:tavLst>
                                    </p:anim>
                                    <p:anim calcmode="lin" valueType="num">
                                      <p:cBhvr>
                                        <p:cTn id="19" dur="500"/>
                                        <p:tgtEl>
                                          <p:spTgt spid="2052"/>
                                        </p:tgtEl>
                                        <p:attrNameLst>
                                          <p:attrName>ppt_h</p:attrName>
                                        </p:attrNameLst>
                                      </p:cBhvr>
                                      <p:tavLst>
                                        <p:tav tm="0">
                                          <p:val>
                                            <p:strVal val="ppt_h"/>
                                          </p:val>
                                        </p:tav>
                                        <p:tav tm="100000">
                                          <p:val>
                                            <p:fltVal val="0"/>
                                          </p:val>
                                        </p:tav>
                                      </p:tavLst>
                                    </p:anim>
                                    <p:animEffect transition="out" filter="fade">
                                      <p:cBhvr>
                                        <p:cTn id="20" dur="500"/>
                                        <p:tgtEl>
                                          <p:spTgt spid="2052"/>
                                        </p:tgtEl>
                                      </p:cBhvr>
                                    </p:animEffect>
                                    <p:set>
                                      <p:cBhvr>
                                        <p:cTn id="21" dur="1" fill="hold">
                                          <p:stCondLst>
                                            <p:cond delay="499"/>
                                          </p:stCondLst>
                                        </p:cTn>
                                        <p:tgtEl>
                                          <p:spTgt spid="2052"/>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2053"/>
                                        </p:tgtEl>
                                        <p:attrNameLst>
                                          <p:attrName>style.visibility</p:attrName>
                                        </p:attrNameLst>
                                      </p:cBhvr>
                                      <p:to>
                                        <p:strVal val="visible"/>
                                      </p:to>
                                    </p:set>
                                    <p:anim calcmode="lin" valueType="num">
                                      <p:cBhvr>
                                        <p:cTn id="26" dur="500" fill="hold"/>
                                        <p:tgtEl>
                                          <p:spTgt spid="2053"/>
                                        </p:tgtEl>
                                        <p:attrNameLst>
                                          <p:attrName>ppt_w</p:attrName>
                                        </p:attrNameLst>
                                      </p:cBhvr>
                                      <p:tavLst>
                                        <p:tav tm="0">
                                          <p:val>
                                            <p:fltVal val="0"/>
                                          </p:val>
                                        </p:tav>
                                        <p:tav tm="100000">
                                          <p:val>
                                            <p:strVal val="#ppt_w"/>
                                          </p:val>
                                        </p:tav>
                                      </p:tavLst>
                                    </p:anim>
                                    <p:anim calcmode="lin" valueType="num">
                                      <p:cBhvr>
                                        <p:cTn id="27" dur="500" fill="hold"/>
                                        <p:tgtEl>
                                          <p:spTgt spid="2053"/>
                                        </p:tgtEl>
                                        <p:attrNameLst>
                                          <p:attrName>ppt_h</p:attrName>
                                        </p:attrNameLst>
                                      </p:cBhvr>
                                      <p:tavLst>
                                        <p:tav tm="0">
                                          <p:val>
                                            <p:fltVal val="0"/>
                                          </p:val>
                                        </p:tav>
                                        <p:tav tm="100000">
                                          <p:val>
                                            <p:strVal val="#ppt_h"/>
                                          </p:val>
                                        </p:tav>
                                      </p:tavLst>
                                    </p:anim>
                                    <p:animEffect transition="in" filter="fade">
                                      <p:cBhvr>
                                        <p:cTn id="28" dur="500"/>
                                        <p:tgtEl>
                                          <p:spTgt spid="20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2492990"/>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CSV</a:t>
            </a:r>
            <a:r>
              <a:rPr lang="zh-CN" altLang="en-US" b="1" smtClean="0">
                <a:solidFill>
                  <a:schemeClr val="accent5">
                    <a:lumMod val="50000"/>
                  </a:schemeClr>
                </a:solidFill>
                <a:latin typeface="微软雅黑" pitchFamily="34" charset="-122"/>
                <a:ea typeface="微软雅黑" pitchFamily="34" charset="-122"/>
              </a:rPr>
              <a:t>文件存储</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en-US" altLang="zh-CN" sz="1600">
                <a:solidFill>
                  <a:srgbClr val="4BACC6">
                    <a:lumMod val="75000"/>
                  </a:srgbClr>
                </a:solidFill>
                <a:latin typeface="微软雅黑" pitchFamily="34" charset="-122"/>
                <a:ea typeface="微软雅黑" pitchFamily="34" charset="-122"/>
              </a:rPr>
              <a:t>CSV</a:t>
            </a:r>
            <a:r>
              <a:rPr lang="zh-CN" altLang="en-US" sz="1600">
                <a:solidFill>
                  <a:srgbClr val="4BACC6">
                    <a:lumMod val="75000"/>
                  </a:srgbClr>
                </a:solidFill>
                <a:latin typeface="微软雅黑" pitchFamily="34" charset="-122"/>
                <a:ea typeface="微软雅黑" pitchFamily="34" charset="-122"/>
              </a:rPr>
              <a:t>，全称为</a:t>
            </a:r>
            <a:r>
              <a:rPr lang="en-US" altLang="zh-CN" sz="1600">
                <a:solidFill>
                  <a:srgbClr val="4BACC6">
                    <a:lumMod val="75000"/>
                  </a:srgbClr>
                </a:solidFill>
                <a:latin typeface="微软雅黑" pitchFamily="34" charset="-122"/>
                <a:ea typeface="微软雅黑" pitchFamily="34" charset="-122"/>
              </a:rPr>
              <a:t>Comma-Separated Values</a:t>
            </a:r>
            <a:r>
              <a:rPr lang="zh-CN" altLang="en-US" sz="1600" smtClean="0">
                <a:solidFill>
                  <a:srgbClr val="4BACC6">
                    <a:lumMod val="75000"/>
                  </a:srgbClr>
                </a:solidFill>
                <a:latin typeface="微软雅黑" pitchFamily="34" charset="-122"/>
                <a:ea typeface="微软雅黑" pitchFamily="34" charset="-122"/>
              </a:rPr>
              <a:t>，即逗号</a:t>
            </a:r>
            <a:r>
              <a:rPr lang="zh-CN" altLang="en-US" sz="1600">
                <a:solidFill>
                  <a:srgbClr val="4BACC6">
                    <a:lumMod val="75000"/>
                  </a:srgbClr>
                </a:solidFill>
                <a:latin typeface="微软雅黑" pitchFamily="34" charset="-122"/>
                <a:ea typeface="微软雅黑" pitchFamily="34" charset="-122"/>
              </a:rPr>
              <a:t>分隔</a:t>
            </a:r>
            <a:r>
              <a:rPr lang="zh-CN" altLang="en-US" sz="1600" smtClean="0">
                <a:solidFill>
                  <a:srgbClr val="4BACC6">
                    <a:lumMod val="75000"/>
                  </a:srgbClr>
                </a:solidFill>
                <a:latin typeface="微软雅黑" pitchFamily="34" charset="-122"/>
                <a:ea typeface="微软雅黑" pitchFamily="34" charset="-122"/>
              </a:rPr>
              <a:t>值，</a:t>
            </a:r>
            <a:r>
              <a:rPr lang="zh-CN" altLang="en-US" sz="1600">
                <a:solidFill>
                  <a:srgbClr val="4BACC6">
                    <a:lumMod val="75000"/>
                  </a:srgbClr>
                </a:solidFill>
                <a:latin typeface="微软雅黑" pitchFamily="34" charset="-122"/>
                <a:ea typeface="微软雅黑" pitchFamily="34" charset="-122"/>
              </a:rPr>
              <a:t>其文件以纯文本形式存储表格</a:t>
            </a:r>
            <a:r>
              <a:rPr lang="zh-CN" altLang="en-US" sz="1600" smtClean="0">
                <a:solidFill>
                  <a:srgbClr val="4BACC6">
                    <a:lumMod val="75000"/>
                  </a:srgbClr>
                </a:solidFill>
                <a:latin typeface="微软雅黑" pitchFamily="34" charset="-122"/>
                <a:ea typeface="微软雅黑" pitchFamily="34" charset="-122"/>
              </a:rPr>
              <a:t>数据，其所有</a:t>
            </a:r>
            <a:r>
              <a:rPr lang="zh-CN" altLang="en-US" sz="1600">
                <a:solidFill>
                  <a:srgbClr val="4BACC6">
                    <a:lumMod val="75000"/>
                  </a:srgbClr>
                </a:solidFill>
                <a:latin typeface="微软雅黑" pitchFamily="34" charset="-122"/>
                <a:ea typeface="微软雅黑" pitchFamily="34" charset="-122"/>
              </a:rPr>
              <a:t>的记录都有完全相同的字段序列</a:t>
            </a:r>
            <a:r>
              <a:rPr lang="zh-CN" altLang="en-US" sz="1600" smtClean="0">
                <a:solidFill>
                  <a:srgbClr val="4BACC6">
                    <a:lumMod val="75000"/>
                  </a:srgbClr>
                </a:solidFill>
                <a:latin typeface="微软雅黑" pitchFamily="34" charset="-122"/>
                <a:ea typeface="微软雅黑" pitchFamily="34" charset="-122"/>
              </a:rPr>
              <a:t>。除了逗号分隔外，它也支持其他字符或字符串作为分隔符。</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与</a:t>
            </a:r>
            <a:r>
              <a:rPr lang="en-US" altLang="zh-CN" sz="1600" smtClean="0">
                <a:solidFill>
                  <a:srgbClr val="4BACC6">
                    <a:lumMod val="75000"/>
                  </a:srgbClr>
                </a:solidFill>
                <a:latin typeface="微软雅黑" pitchFamily="34" charset="-122"/>
                <a:ea typeface="微软雅黑" pitchFamily="34" charset="-122"/>
              </a:rPr>
              <a:t>Excel</a:t>
            </a:r>
            <a:r>
              <a:rPr lang="zh-CN" altLang="en-US" sz="1600">
                <a:solidFill>
                  <a:srgbClr val="4BACC6">
                    <a:lumMod val="75000"/>
                  </a:srgbClr>
                </a:solidFill>
                <a:latin typeface="微软雅黑" pitchFamily="34" charset="-122"/>
                <a:ea typeface="微软雅黑" pitchFamily="34" charset="-122"/>
              </a:rPr>
              <a:t>表格</a:t>
            </a:r>
            <a:r>
              <a:rPr lang="zh-CN" altLang="en-US" sz="1600" smtClean="0">
                <a:solidFill>
                  <a:srgbClr val="4BACC6">
                    <a:lumMod val="75000"/>
                  </a:srgbClr>
                </a:solidFill>
                <a:latin typeface="微软雅黑" pitchFamily="34" charset="-122"/>
                <a:ea typeface="微软雅黑" pitchFamily="34" charset="-122"/>
              </a:rPr>
              <a:t>相比，它的结构更加简单清晰</a:t>
            </a:r>
            <a:r>
              <a:rPr lang="zh-CN" altLang="en-US" sz="160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轻量，不像</a:t>
            </a:r>
            <a:r>
              <a:rPr lang="en-US" altLang="zh-CN" sz="1600" smtClean="0">
                <a:solidFill>
                  <a:srgbClr val="4BACC6">
                    <a:lumMod val="75000"/>
                  </a:srgbClr>
                </a:solidFill>
                <a:latin typeface="微软雅黑" pitchFamily="34" charset="-122"/>
                <a:ea typeface="微软雅黑" pitchFamily="34" charset="-122"/>
              </a:rPr>
              <a:t>Excel</a:t>
            </a:r>
            <a:r>
              <a:rPr lang="zh-CN" altLang="en-US" sz="1600" smtClean="0">
                <a:solidFill>
                  <a:srgbClr val="4BACC6">
                    <a:lumMod val="75000"/>
                  </a:srgbClr>
                </a:solidFill>
                <a:latin typeface="微软雅黑" pitchFamily="34" charset="-122"/>
                <a:ea typeface="微软雅黑" pitchFamily="34" charset="-122"/>
              </a:rPr>
              <a:t>包含</a:t>
            </a:r>
            <a:r>
              <a:rPr lang="zh-CN" altLang="en-US" sz="1600">
                <a:solidFill>
                  <a:srgbClr val="4BACC6">
                    <a:lumMod val="75000"/>
                  </a:srgbClr>
                </a:solidFill>
                <a:latin typeface="微软雅黑" pitchFamily="34" charset="-122"/>
                <a:ea typeface="微软雅黑" pitchFamily="34" charset="-122"/>
              </a:rPr>
              <a:t>了文本、数值、公式和格式</a:t>
            </a:r>
            <a:r>
              <a:rPr lang="zh-CN" altLang="en-US" sz="1600" smtClean="0">
                <a:solidFill>
                  <a:srgbClr val="4BACC6">
                    <a:lumMod val="75000"/>
                  </a:srgbClr>
                </a:solidFill>
                <a:latin typeface="微软雅黑" pitchFamily="34" charset="-122"/>
                <a:ea typeface="微软雅黑" pitchFamily="34" charset="-122"/>
              </a:rPr>
              <a:t>等复杂内容。</a:t>
            </a:r>
            <a:endParaRPr lang="en-US" altLang="zh-CN"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426681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646331"/>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CSV</a:t>
            </a:r>
            <a:r>
              <a:rPr lang="zh-CN" altLang="en-US" b="1" smtClean="0">
                <a:solidFill>
                  <a:schemeClr val="accent5">
                    <a:lumMod val="50000"/>
                  </a:schemeClr>
                </a:solidFill>
                <a:latin typeface="微软雅黑" pitchFamily="34" charset="-122"/>
                <a:ea typeface="微软雅黑" pitchFamily="34" charset="-122"/>
              </a:rPr>
              <a:t>文件存储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9673" y="1772816"/>
            <a:ext cx="6044654" cy="44280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62859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074"/>
                                        </p:tgtEl>
                                        <p:attrNameLst>
                                          <p:attrName>style.visibility</p:attrName>
                                        </p:attrNameLst>
                                      </p:cBhvr>
                                      <p:to>
                                        <p:strVal val="visible"/>
                                      </p:to>
                                    </p:set>
                                    <p:anim calcmode="lin" valueType="num">
                                      <p:cBhvr>
                                        <p:cTn id="12" dur="500" fill="hold"/>
                                        <p:tgtEl>
                                          <p:spTgt spid="3074"/>
                                        </p:tgtEl>
                                        <p:attrNameLst>
                                          <p:attrName>ppt_w</p:attrName>
                                        </p:attrNameLst>
                                      </p:cBhvr>
                                      <p:tavLst>
                                        <p:tav tm="0">
                                          <p:val>
                                            <p:fltVal val="0"/>
                                          </p:val>
                                        </p:tav>
                                        <p:tav tm="100000">
                                          <p:val>
                                            <p:strVal val="#ppt_w"/>
                                          </p:val>
                                        </p:tav>
                                      </p:tavLst>
                                    </p:anim>
                                    <p:anim calcmode="lin" valueType="num">
                                      <p:cBhvr>
                                        <p:cTn id="13" dur="500" fill="hold"/>
                                        <p:tgtEl>
                                          <p:spTgt spid="3074"/>
                                        </p:tgtEl>
                                        <p:attrNameLst>
                                          <p:attrName>ppt_h</p:attrName>
                                        </p:attrNameLst>
                                      </p:cBhvr>
                                      <p:tavLst>
                                        <p:tav tm="0">
                                          <p:val>
                                            <p:fltVal val="0"/>
                                          </p:val>
                                        </p:tav>
                                        <p:tav tm="100000">
                                          <p:val>
                                            <p:strVal val="#ppt_h"/>
                                          </p:val>
                                        </p:tav>
                                      </p:tavLst>
                                    </p:anim>
                                    <p:animEffect transition="in" filter="fade">
                                      <p:cBhvr>
                                        <p:cTn id="14"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关系型</a:t>
            </a:r>
            <a:r>
              <a:rPr lang="zh-CN" altLang="en-US" b="1">
                <a:solidFill>
                  <a:schemeClr val="accent5">
                    <a:lumMod val="50000"/>
                  </a:schemeClr>
                </a:solidFill>
                <a:latin typeface="微软雅黑" pitchFamily="34" charset="-122"/>
                <a:ea typeface="微软雅黑" pitchFamily="34" charset="-122"/>
              </a:rPr>
              <a:t>数据库</a:t>
            </a:r>
            <a:r>
              <a:rPr lang="en-US" altLang="zh-CN" b="1">
                <a:solidFill>
                  <a:schemeClr val="accent5">
                    <a:lumMod val="50000"/>
                  </a:schemeClr>
                </a:solidFill>
                <a:latin typeface="微软雅黑" pitchFamily="34" charset="-122"/>
                <a:ea typeface="微软雅黑" pitchFamily="34" charset="-122"/>
              </a:rPr>
              <a:t>MySQL</a:t>
            </a:r>
            <a:r>
              <a:rPr lang="zh-CN" altLang="en-US" b="1">
                <a:solidFill>
                  <a:schemeClr val="accent5">
                    <a:lumMod val="50000"/>
                  </a:schemeClr>
                </a:solidFill>
                <a:latin typeface="微软雅黑" pitchFamily="34" charset="-122"/>
                <a:ea typeface="微软雅黑" pitchFamily="34" charset="-122"/>
              </a:rPr>
              <a:t>存储</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a:solidFill>
                  <a:srgbClr val="4BACC6">
                    <a:lumMod val="75000"/>
                  </a:srgbClr>
                </a:solidFill>
                <a:latin typeface="微软雅黑" pitchFamily="34" charset="-122"/>
                <a:ea typeface="微软雅黑" pitchFamily="34" charset="-122"/>
              </a:rPr>
              <a:t>在开始之前，请确保已经安装好了</a:t>
            </a:r>
            <a:r>
              <a:rPr lang="en-US" altLang="zh-CN" sz="1600">
                <a:solidFill>
                  <a:srgbClr val="4BACC6">
                    <a:lumMod val="75000"/>
                  </a:srgbClr>
                </a:solidFill>
                <a:latin typeface="微软雅黑" pitchFamily="34" charset="-122"/>
                <a:ea typeface="微软雅黑" pitchFamily="34" charset="-122"/>
              </a:rPr>
              <a:t>MySQL</a:t>
            </a:r>
            <a:r>
              <a:rPr lang="zh-CN" altLang="en-US" sz="1600" smtClean="0">
                <a:solidFill>
                  <a:srgbClr val="4BACC6">
                    <a:lumMod val="75000"/>
                  </a:srgbClr>
                </a:solidFill>
                <a:latin typeface="微软雅黑" pitchFamily="34" charset="-122"/>
                <a:ea typeface="微软雅黑" pitchFamily="34" charset="-122"/>
              </a:rPr>
              <a:t>数据库服务并</a:t>
            </a:r>
            <a:r>
              <a:rPr lang="zh-CN" altLang="en-US" sz="1600">
                <a:solidFill>
                  <a:srgbClr val="4BACC6">
                    <a:lumMod val="75000"/>
                  </a:srgbClr>
                </a:solidFill>
                <a:latin typeface="微软雅黑" pitchFamily="34" charset="-122"/>
                <a:ea typeface="微软雅黑" pitchFamily="34" charset="-122"/>
              </a:rPr>
              <a:t>保证它能正常运行</a:t>
            </a:r>
            <a:r>
              <a:rPr lang="zh-CN" altLang="en-US" sz="1600" smtClean="0">
                <a:solidFill>
                  <a:srgbClr val="4BACC6">
                    <a:lumMod val="75000"/>
                  </a:srgbClr>
                </a:solidFill>
                <a:latin typeface="微软雅黑" pitchFamily="34" charset="-122"/>
                <a:ea typeface="微软雅黑" pitchFamily="34" charset="-122"/>
              </a:rPr>
              <a:t>，同时需要</a:t>
            </a:r>
            <a:r>
              <a:rPr lang="zh-CN" altLang="en-US" sz="1600">
                <a:solidFill>
                  <a:srgbClr val="4BACC6">
                    <a:lumMod val="75000"/>
                  </a:srgbClr>
                </a:solidFill>
                <a:latin typeface="微软雅黑" pitchFamily="34" charset="-122"/>
                <a:ea typeface="微软雅黑" pitchFamily="34" charset="-122"/>
              </a:rPr>
              <a:t>安装好</a:t>
            </a:r>
            <a:r>
              <a:rPr lang="en-US" altLang="zh-CN" sz="1600">
                <a:solidFill>
                  <a:srgbClr val="4BACC6">
                    <a:lumMod val="75000"/>
                  </a:srgbClr>
                </a:solidFill>
                <a:latin typeface="微软雅黑" pitchFamily="34" charset="-122"/>
                <a:ea typeface="微软雅黑" pitchFamily="34" charset="-122"/>
              </a:rPr>
              <a:t>PyMySQL</a:t>
            </a:r>
            <a:r>
              <a:rPr lang="zh-CN" altLang="en-US" sz="1600">
                <a:solidFill>
                  <a:srgbClr val="4BACC6">
                    <a:lumMod val="75000"/>
                  </a:srgbClr>
                </a:solidFill>
                <a:latin typeface="微软雅黑" pitchFamily="34" charset="-122"/>
                <a:ea typeface="微软雅黑" pitchFamily="34" charset="-122"/>
              </a:rPr>
              <a:t>库</a:t>
            </a:r>
            <a:r>
              <a:rPr lang="zh-CN" altLang="en-US" sz="1600" smtClean="0">
                <a:solidFill>
                  <a:srgbClr val="4BACC6">
                    <a:lumMod val="75000"/>
                  </a:srgbClr>
                </a:solidFill>
                <a:latin typeface="微软雅黑" pitchFamily="34" charset="-122"/>
                <a:ea typeface="微软雅黑" pitchFamily="34" charset="-122"/>
              </a:rPr>
              <a:t>。接下来，我们使用</a:t>
            </a:r>
            <a:r>
              <a:rPr lang="en-US" altLang="zh-CN" sz="1600" smtClean="0">
                <a:solidFill>
                  <a:srgbClr val="4BACC6">
                    <a:lumMod val="75000"/>
                  </a:srgbClr>
                </a:solidFill>
                <a:latin typeface="微软雅黑" pitchFamily="34" charset="-122"/>
                <a:ea typeface="微软雅黑" pitchFamily="34" charset="-122"/>
              </a:rPr>
              <a:t>PyMySQL</a:t>
            </a:r>
            <a:r>
              <a:rPr lang="zh-CN" altLang="en-US" sz="1600" smtClean="0">
                <a:solidFill>
                  <a:srgbClr val="4BACC6">
                    <a:lumMod val="75000"/>
                  </a:srgbClr>
                </a:solidFill>
                <a:latin typeface="微软雅黑" pitchFamily="34" charset="-122"/>
                <a:ea typeface="微软雅黑" pitchFamily="34" charset="-122"/>
              </a:rPr>
              <a:t>作为客户端来演示连接</a:t>
            </a:r>
            <a:r>
              <a:rPr lang="en-US" altLang="zh-CN" sz="1600" smtClean="0">
                <a:solidFill>
                  <a:srgbClr val="4BACC6">
                    <a:lumMod val="75000"/>
                  </a:srgbClr>
                </a:solidFill>
                <a:latin typeface="微软雅黑" pitchFamily="34" charset="-122"/>
                <a:ea typeface="微软雅黑" pitchFamily="34" charset="-122"/>
              </a:rPr>
              <a:t>MySQL</a:t>
            </a:r>
            <a:r>
              <a:rPr lang="zh-CN" altLang="en-US" sz="1600" smtClean="0">
                <a:solidFill>
                  <a:srgbClr val="4BACC6">
                    <a:lumMod val="75000"/>
                  </a:srgbClr>
                </a:solidFill>
                <a:latin typeface="微软雅黑" pitchFamily="34" charset="-122"/>
                <a:ea typeface="微软雅黑" pitchFamily="34" charset="-122"/>
              </a:rPr>
              <a:t>数据库。</a:t>
            </a:r>
            <a:endParaRPr lang="zh-CN" altLang="en-US"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42394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6278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关系型</a:t>
            </a:r>
            <a:r>
              <a:rPr lang="zh-CN" altLang="en-US" b="1">
                <a:solidFill>
                  <a:schemeClr val="accent5">
                    <a:lumMod val="50000"/>
                  </a:schemeClr>
                </a:solidFill>
                <a:latin typeface="微软雅黑" pitchFamily="34" charset="-122"/>
                <a:ea typeface="微软雅黑" pitchFamily="34" charset="-122"/>
              </a:rPr>
              <a:t>数据库</a:t>
            </a:r>
            <a:r>
              <a:rPr lang="en-US" altLang="zh-CN" b="1">
                <a:solidFill>
                  <a:schemeClr val="accent5">
                    <a:lumMod val="50000"/>
                  </a:schemeClr>
                </a:solidFill>
                <a:latin typeface="微软雅黑" pitchFamily="34" charset="-122"/>
                <a:ea typeface="微软雅黑" pitchFamily="34" charset="-122"/>
              </a:rPr>
              <a:t>MySQL</a:t>
            </a:r>
            <a:r>
              <a:rPr lang="zh-CN" altLang="en-US" b="1" smtClean="0">
                <a:solidFill>
                  <a:schemeClr val="accent5">
                    <a:lumMod val="50000"/>
                  </a:schemeClr>
                </a:solidFill>
                <a:latin typeface="微软雅黑" pitchFamily="34" charset="-122"/>
                <a:ea typeface="微软雅黑" pitchFamily="34" charset="-122"/>
              </a:rPr>
              <a:t>存储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28788" y="2311499"/>
            <a:ext cx="5686425" cy="3133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3915" y="1748460"/>
            <a:ext cx="4636170" cy="44888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76625" y="3516238"/>
            <a:ext cx="2190750" cy="704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27499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 calcmode="lin" valueType="num">
                                      <p:cBhvr>
                                        <p:cTn id="12" dur="500" fill="hold"/>
                                        <p:tgtEl>
                                          <p:spTgt spid="1026"/>
                                        </p:tgtEl>
                                        <p:attrNameLst>
                                          <p:attrName>ppt_w</p:attrName>
                                        </p:attrNameLst>
                                      </p:cBhvr>
                                      <p:tavLst>
                                        <p:tav tm="0">
                                          <p:val>
                                            <p:fltVal val="0"/>
                                          </p:val>
                                        </p:tav>
                                        <p:tav tm="100000">
                                          <p:val>
                                            <p:strVal val="#ppt_w"/>
                                          </p:val>
                                        </p:tav>
                                      </p:tavLst>
                                    </p:anim>
                                    <p:anim calcmode="lin" valueType="num">
                                      <p:cBhvr>
                                        <p:cTn id="13" dur="500" fill="hold"/>
                                        <p:tgtEl>
                                          <p:spTgt spid="1026"/>
                                        </p:tgtEl>
                                        <p:attrNameLst>
                                          <p:attrName>ppt_h</p:attrName>
                                        </p:attrNameLst>
                                      </p:cBhvr>
                                      <p:tavLst>
                                        <p:tav tm="0">
                                          <p:val>
                                            <p:fltVal val="0"/>
                                          </p:val>
                                        </p:tav>
                                        <p:tav tm="100000">
                                          <p:val>
                                            <p:strVal val="#ppt_h"/>
                                          </p:val>
                                        </p:tav>
                                      </p:tavLst>
                                    </p:anim>
                                    <p:animEffect transition="in" filter="fade">
                                      <p:cBhvr>
                                        <p:cTn id="14" dur="500"/>
                                        <p:tgtEl>
                                          <p:spTgt spid="102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026"/>
                                        </p:tgtEl>
                                        <p:attrNameLst>
                                          <p:attrName>ppt_w</p:attrName>
                                        </p:attrNameLst>
                                      </p:cBhvr>
                                      <p:tavLst>
                                        <p:tav tm="0">
                                          <p:val>
                                            <p:strVal val="ppt_w"/>
                                          </p:val>
                                        </p:tav>
                                        <p:tav tm="100000">
                                          <p:val>
                                            <p:fltVal val="0"/>
                                          </p:val>
                                        </p:tav>
                                      </p:tavLst>
                                    </p:anim>
                                    <p:anim calcmode="lin" valueType="num">
                                      <p:cBhvr>
                                        <p:cTn id="19" dur="500"/>
                                        <p:tgtEl>
                                          <p:spTgt spid="1026"/>
                                        </p:tgtEl>
                                        <p:attrNameLst>
                                          <p:attrName>ppt_h</p:attrName>
                                        </p:attrNameLst>
                                      </p:cBhvr>
                                      <p:tavLst>
                                        <p:tav tm="0">
                                          <p:val>
                                            <p:strVal val="ppt_h"/>
                                          </p:val>
                                        </p:tav>
                                        <p:tav tm="100000">
                                          <p:val>
                                            <p:fltVal val="0"/>
                                          </p:val>
                                        </p:tav>
                                      </p:tavLst>
                                    </p:anim>
                                    <p:animEffect transition="out" filter="fade">
                                      <p:cBhvr>
                                        <p:cTn id="20" dur="500"/>
                                        <p:tgtEl>
                                          <p:spTgt spid="1026"/>
                                        </p:tgtEl>
                                      </p:cBhvr>
                                    </p:animEffect>
                                    <p:set>
                                      <p:cBhvr>
                                        <p:cTn id="21" dur="1" fill="hold">
                                          <p:stCondLst>
                                            <p:cond delay="499"/>
                                          </p:stCondLst>
                                        </p:cTn>
                                        <p:tgtEl>
                                          <p:spTgt spid="102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027"/>
                                        </p:tgtEl>
                                        <p:attrNameLst>
                                          <p:attrName>style.visibility</p:attrName>
                                        </p:attrNameLst>
                                      </p:cBhvr>
                                      <p:to>
                                        <p:strVal val="visible"/>
                                      </p:to>
                                    </p:set>
                                    <p:anim calcmode="lin" valueType="num">
                                      <p:cBhvr>
                                        <p:cTn id="26" dur="500" fill="hold"/>
                                        <p:tgtEl>
                                          <p:spTgt spid="1027"/>
                                        </p:tgtEl>
                                        <p:attrNameLst>
                                          <p:attrName>ppt_w</p:attrName>
                                        </p:attrNameLst>
                                      </p:cBhvr>
                                      <p:tavLst>
                                        <p:tav tm="0">
                                          <p:val>
                                            <p:fltVal val="0"/>
                                          </p:val>
                                        </p:tav>
                                        <p:tav tm="100000">
                                          <p:val>
                                            <p:strVal val="#ppt_w"/>
                                          </p:val>
                                        </p:tav>
                                      </p:tavLst>
                                    </p:anim>
                                    <p:anim calcmode="lin" valueType="num">
                                      <p:cBhvr>
                                        <p:cTn id="27" dur="500" fill="hold"/>
                                        <p:tgtEl>
                                          <p:spTgt spid="1027"/>
                                        </p:tgtEl>
                                        <p:attrNameLst>
                                          <p:attrName>ppt_h</p:attrName>
                                        </p:attrNameLst>
                                      </p:cBhvr>
                                      <p:tavLst>
                                        <p:tav tm="0">
                                          <p:val>
                                            <p:fltVal val="0"/>
                                          </p:val>
                                        </p:tav>
                                        <p:tav tm="100000">
                                          <p:val>
                                            <p:strVal val="#ppt_h"/>
                                          </p:val>
                                        </p:tav>
                                      </p:tavLst>
                                    </p:anim>
                                    <p:animEffect transition="in" filter="fade">
                                      <p:cBhvr>
                                        <p:cTn id="28" dur="500"/>
                                        <p:tgtEl>
                                          <p:spTgt spid="1027"/>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xit" presetSubtype="32" fill="hold" nodeType="clickEffect">
                                  <p:stCondLst>
                                    <p:cond delay="0"/>
                                  </p:stCondLst>
                                  <p:childTnLst>
                                    <p:anim calcmode="lin" valueType="num">
                                      <p:cBhvr>
                                        <p:cTn id="32" dur="500"/>
                                        <p:tgtEl>
                                          <p:spTgt spid="1027"/>
                                        </p:tgtEl>
                                        <p:attrNameLst>
                                          <p:attrName>ppt_w</p:attrName>
                                        </p:attrNameLst>
                                      </p:cBhvr>
                                      <p:tavLst>
                                        <p:tav tm="0">
                                          <p:val>
                                            <p:strVal val="ppt_w"/>
                                          </p:val>
                                        </p:tav>
                                        <p:tav tm="100000">
                                          <p:val>
                                            <p:fltVal val="0"/>
                                          </p:val>
                                        </p:tav>
                                      </p:tavLst>
                                    </p:anim>
                                    <p:anim calcmode="lin" valueType="num">
                                      <p:cBhvr>
                                        <p:cTn id="33" dur="500"/>
                                        <p:tgtEl>
                                          <p:spTgt spid="1027"/>
                                        </p:tgtEl>
                                        <p:attrNameLst>
                                          <p:attrName>ppt_h</p:attrName>
                                        </p:attrNameLst>
                                      </p:cBhvr>
                                      <p:tavLst>
                                        <p:tav tm="0">
                                          <p:val>
                                            <p:strVal val="ppt_h"/>
                                          </p:val>
                                        </p:tav>
                                        <p:tav tm="100000">
                                          <p:val>
                                            <p:fltVal val="0"/>
                                          </p:val>
                                        </p:tav>
                                      </p:tavLst>
                                    </p:anim>
                                    <p:animEffect transition="out" filter="fade">
                                      <p:cBhvr>
                                        <p:cTn id="34" dur="500"/>
                                        <p:tgtEl>
                                          <p:spTgt spid="1027"/>
                                        </p:tgtEl>
                                      </p:cBhvr>
                                    </p:animEffect>
                                    <p:set>
                                      <p:cBhvr>
                                        <p:cTn id="35" dur="1" fill="hold">
                                          <p:stCondLst>
                                            <p:cond delay="499"/>
                                          </p:stCondLst>
                                        </p:cTn>
                                        <p:tgtEl>
                                          <p:spTgt spid="1027"/>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nodeType="clickEffect">
                                  <p:stCondLst>
                                    <p:cond delay="0"/>
                                  </p:stCondLst>
                                  <p:childTnLst>
                                    <p:set>
                                      <p:cBhvr>
                                        <p:cTn id="39" dur="1" fill="hold">
                                          <p:stCondLst>
                                            <p:cond delay="0"/>
                                          </p:stCondLst>
                                        </p:cTn>
                                        <p:tgtEl>
                                          <p:spTgt spid="2050"/>
                                        </p:tgtEl>
                                        <p:attrNameLst>
                                          <p:attrName>style.visibility</p:attrName>
                                        </p:attrNameLst>
                                      </p:cBhvr>
                                      <p:to>
                                        <p:strVal val="visible"/>
                                      </p:to>
                                    </p:set>
                                    <p:anim calcmode="lin" valueType="num">
                                      <p:cBhvr>
                                        <p:cTn id="40" dur="500" fill="hold"/>
                                        <p:tgtEl>
                                          <p:spTgt spid="2050"/>
                                        </p:tgtEl>
                                        <p:attrNameLst>
                                          <p:attrName>ppt_w</p:attrName>
                                        </p:attrNameLst>
                                      </p:cBhvr>
                                      <p:tavLst>
                                        <p:tav tm="0">
                                          <p:val>
                                            <p:fltVal val="0"/>
                                          </p:val>
                                        </p:tav>
                                        <p:tav tm="100000">
                                          <p:val>
                                            <p:strVal val="#ppt_w"/>
                                          </p:val>
                                        </p:tav>
                                      </p:tavLst>
                                    </p:anim>
                                    <p:anim calcmode="lin" valueType="num">
                                      <p:cBhvr>
                                        <p:cTn id="41" dur="500" fill="hold"/>
                                        <p:tgtEl>
                                          <p:spTgt spid="2050"/>
                                        </p:tgtEl>
                                        <p:attrNameLst>
                                          <p:attrName>ppt_h</p:attrName>
                                        </p:attrNameLst>
                                      </p:cBhvr>
                                      <p:tavLst>
                                        <p:tav tm="0">
                                          <p:val>
                                            <p:fltVal val="0"/>
                                          </p:val>
                                        </p:tav>
                                        <p:tav tm="100000">
                                          <p:val>
                                            <p:strVal val="#ppt_h"/>
                                          </p:val>
                                        </p:tav>
                                      </p:tavLst>
                                    </p:anim>
                                    <p:animEffect transition="in" filter="fade">
                                      <p:cBhvr>
                                        <p:cTn id="42"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2123658"/>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非</a:t>
            </a:r>
            <a:r>
              <a:rPr lang="zh-CN" altLang="en-US" b="1">
                <a:solidFill>
                  <a:schemeClr val="accent5">
                    <a:lumMod val="50000"/>
                  </a:schemeClr>
                </a:solidFill>
                <a:latin typeface="微软雅黑" pitchFamily="34" charset="-122"/>
                <a:ea typeface="微软雅黑" pitchFamily="34" charset="-122"/>
              </a:rPr>
              <a:t>关系数据库</a:t>
            </a:r>
            <a:r>
              <a:rPr lang="en-US" altLang="zh-CN" b="1">
                <a:solidFill>
                  <a:schemeClr val="accent5">
                    <a:lumMod val="50000"/>
                  </a:schemeClr>
                </a:solidFill>
                <a:latin typeface="微软雅黑" pitchFamily="34" charset="-122"/>
                <a:ea typeface="微软雅黑" pitchFamily="34" charset="-122"/>
              </a:rPr>
              <a:t>MongoDB</a:t>
            </a:r>
            <a:r>
              <a:rPr lang="zh-CN" altLang="en-US" b="1">
                <a:solidFill>
                  <a:schemeClr val="accent5">
                    <a:lumMod val="50000"/>
                  </a:schemeClr>
                </a:solidFill>
                <a:latin typeface="微软雅黑" pitchFamily="34" charset="-122"/>
                <a:ea typeface="微软雅黑" pitchFamily="34" charset="-122"/>
              </a:rPr>
              <a:t>存储</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en-US" altLang="zh-CN" sz="1600">
                <a:solidFill>
                  <a:srgbClr val="4BACC6">
                    <a:lumMod val="75000"/>
                  </a:srgbClr>
                </a:solidFill>
                <a:latin typeface="微软雅黑" pitchFamily="34" charset="-122"/>
                <a:ea typeface="微软雅黑" pitchFamily="34" charset="-122"/>
              </a:rPr>
              <a:t>MongoDB</a:t>
            </a:r>
            <a:r>
              <a:rPr lang="zh-CN" altLang="en-US" sz="1600">
                <a:solidFill>
                  <a:srgbClr val="4BACC6">
                    <a:lumMod val="75000"/>
                  </a:srgbClr>
                </a:solidFill>
                <a:latin typeface="微软雅黑" pitchFamily="34" charset="-122"/>
                <a:ea typeface="微软雅黑" pitchFamily="34" charset="-122"/>
              </a:rPr>
              <a:t>是由</a:t>
            </a:r>
            <a:r>
              <a:rPr lang="en-US" altLang="zh-CN" sz="1600">
                <a:solidFill>
                  <a:srgbClr val="4BACC6">
                    <a:lumMod val="75000"/>
                  </a:srgbClr>
                </a:solidFill>
                <a:latin typeface="微软雅黑" pitchFamily="34" charset="-122"/>
                <a:ea typeface="微软雅黑" pitchFamily="34" charset="-122"/>
              </a:rPr>
              <a:t>C++</a:t>
            </a:r>
            <a:r>
              <a:rPr lang="zh-CN" altLang="en-US" sz="1600">
                <a:solidFill>
                  <a:srgbClr val="4BACC6">
                    <a:lumMod val="75000"/>
                  </a:srgbClr>
                </a:solidFill>
                <a:latin typeface="微软雅黑" pitchFamily="34" charset="-122"/>
                <a:ea typeface="微软雅黑" pitchFamily="34" charset="-122"/>
              </a:rPr>
              <a:t>语言编写的非关系型数据库，是一个基于分布式文件存储的开源数据库系统，其内容存储</a:t>
            </a:r>
            <a:r>
              <a:rPr lang="zh-CN" altLang="en-US" sz="1600" smtClean="0">
                <a:solidFill>
                  <a:srgbClr val="4BACC6">
                    <a:lumMod val="75000"/>
                  </a:srgbClr>
                </a:solidFill>
                <a:latin typeface="微软雅黑" pitchFamily="34" charset="-122"/>
                <a:ea typeface="微软雅黑" pitchFamily="34" charset="-122"/>
              </a:rPr>
              <a:t>形为一种特殊的</a:t>
            </a:r>
            <a:r>
              <a:rPr lang="en-US" altLang="zh-CN" sz="1600" smtClean="0">
                <a:solidFill>
                  <a:srgbClr val="4BACC6">
                    <a:lumMod val="75000"/>
                  </a:srgbClr>
                </a:solidFill>
                <a:latin typeface="微软雅黑" pitchFamily="34" charset="-122"/>
                <a:ea typeface="微软雅黑" pitchFamily="34" charset="-122"/>
              </a:rPr>
              <a:t>JSON</a:t>
            </a:r>
            <a:r>
              <a:rPr lang="zh-CN" altLang="en-US" sz="1600" smtClean="0">
                <a:solidFill>
                  <a:srgbClr val="4BACC6">
                    <a:lumMod val="75000"/>
                  </a:srgbClr>
                </a:solidFill>
                <a:latin typeface="微软雅黑" pitchFamily="34" charset="-122"/>
                <a:ea typeface="微软雅黑" pitchFamily="34" charset="-122"/>
              </a:rPr>
              <a:t>对象</a:t>
            </a:r>
            <a:r>
              <a:rPr lang="en-US" altLang="zh-CN" sz="1600" smtClean="0">
                <a:solidFill>
                  <a:srgbClr val="4BACC6">
                    <a:lumMod val="75000"/>
                  </a:srgbClr>
                </a:solidFill>
                <a:latin typeface="微软雅黑" pitchFamily="34" charset="-122"/>
                <a:ea typeface="微软雅黑" pitchFamily="34" charset="-122"/>
              </a:rPr>
              <a:t>——BSON</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它的字段值可以包含其他文档、数组及文档</a:t>
            </a:r>
            <a:r>
              <a:rPr lang="zh-CN" altLang="en-US" sz="1600" smtClean="0">
                <a:solidFill>
                  <a:srgbClr val="4BACC6">
                    <a:lumMod val="75000"/>
                  </a:srgbClr>
                </a:solidFill>
                <a:latin typeface="微软雅黑" pitchFamily="34" charset="-122"/>
                <a:ea typeface="微软雅黑" pitchFamily="34" charset="-122"/>
              </a:rPr>
              <a:t>数组（</a:t>
            </a:r>
            <a:r>
              <a:rPr lang="en-US" altLang="zh-CN" sz="1600" smtClean="0">
                <a:solidFill>
                  <a:srgbClr val="4BACC6">
                    <a:lumMod val="75000"/>
                  </a:srgbClr>
                </a:solidFill>
                <a:latin typeface="微软雅黑" pitchFamily="34" charset="-122"/>
                <a:ea typeface="微软雅黑" pitchFamily="34" charset="-122"/>
              </a:rPr>
              <a:t>Collection</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非常灵活</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这里假定已经安装完</a:t>
            </a:r>
            <a:r>
              <a:rPr lang="en-US" altLang="zh-CN" sz="1600" smtClean="0">
                <a:solidFill>
                  <a:srgbClr val="4BACC6">
                    <a:lumMod val="75000"/>
                  </a:srgbClr>
                </a:solidFill>
                <a:latin typeface="微软雅黑" pitchFamily="34" charset="-122"/>
                <a:ea typeface="微软雅黑" pitchFamily="34" charset="-122"/>
              </a:rPr>
              <a:t>MongoDB</a:t>
            </a:r>
            <a:r>
              <a:rPr lang="zh-CN" altLang="en-US" sz="1600" smtClean="0">
                <a:solidFill>
                  <a:srgbClr val="4BACC6">
                    <a:lumMod val="75000"/>
                  </a:srgbClr>
                </a:solidFill>
                <a:latin typeface="微软雅黑" pitchFamily="34" charset="-122"/>
                <a:ea typeface="微软雅黑" pitchFamily="34" charset="-122"/>
              </a:rPr>
              <a:t>，并成功启动了</a:t>
            </a:r>
            <a:r>
              <a:rPr lang="en-US" altLang="zh-CN" sz="1600" smtClean="0">
                <a:solidFill>
                  <a:srgbClr val="4BACC6">
                    <a:lumMod val="75000"/>
                  </a:srgbClr>
                </a:solidFill>
                <a:latin typeface="微软雅黑" pitchFamily="34" charset="-122"/>
                <a:ea typeface="微软雅黑" pitchFamily="34" charset="-122"/>
              </a:rPr>
              <a:t>MongoDB</a:t>
            </a:r>
            <a:r>
              <a:rPr lang="zh-CN" altLang="en-US" sz="1600" smtClean="0">
                <a:solidFill>
                  <a:srgbClr val="4BACC6">
                    <a:lumMod val="75000"/>
                  </a:srgbClr>
                </a:solidFill>
                <a:latin typeface="微软雅黑" pitchFamily="34" charset="-122"/>
                <a:ea typeface="微软雅黑" pitchFamily="34" charset="-122"/>
              </a:rPr>
              <a:t>服务。</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536568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4930" y="1204883"/>
            <a:ext cx="2486287" cy="2380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9266" y="1204885"/>
            <a:ext cx="4042777" cy="894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4678" y="4096759"/>
            <a:ext cx="2606789" cy="1229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24460" y="2564904"/>
            <a:ext cx="3892388" cy="1814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34896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p:cTn id="7" dur="500" fill="hold"/>
                                        <p:tgtEl>
                                          <p:spTgt spid="5122"/>
                                        </p:tgtEl>
                                        <p:attrNameLst>
                                          <p:attrName>ppt_w</p:attrName>
                                        </p:attrNameLst>
                                      </p:cBhvr>
                                      <p:tavLst>
                                        <p:tav tm="0">
                                          <p:val>
                                            <p:fltVal val="0"/>
                                          </p:val>
                                        </p:tav>
                                        <p:tav tm="100000">
                                          <p:val>
                                            <p:strVal val="#ppt_w"/>
                                          </p:val>
                                        </p:tav>
                                      </p:tavLst>
                                    </p:anim>
                                    <p:anim calcmode="lin" valueType="num">
                                      <p:cBhvr>
                                        <p:cTn id="8" dur="500" fill="hold"/>
                                        <p:tgtEl>
                                          <p:spTgt spid="5122"/>
                                        </p:tgtEl>
                                        <p:attrNameLst>
                                          <p:attrName>ppt_h</p:attrName>
                                        </p:attrNameLst>
                                      </p:cBhvr>
                                      <p:tavLst>
                                        <p:tav tm="0">
                                          <p:val>
                                            <p:fltVal val="0"/>
                                          </p:val>
                                        </p:tav>
                                        <p:tav tm="100000">
                                          <p:val>
                                            <p:strVal val="#ppt_h"/>
                                          </p:val>
                                        </p:tav>
                                      </p:tavLst>
                                    </p:anim>
                                    <p:animEffect transition="in" filter="fade">
                                      <p:cBhvr>
                                        <p:cTn id="9" dur="500"/>
                                        <p:tgtEl>
                                          <p:spTgt spid="512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123"/>
                                        </p:tgtEl>
                                        <p:attrNameLst>
                                          <p:attrName>style.visibility</p:attrName>
                                        </p:attrNameLst>
                                      </p:cBhvr>
                                      <p:to>
                                        <p:strVal val="visible"/>
                                      </p:to>
                                    </p:set>
                                    <p:anim calcmode="lin" valueType="num">
                                      <p:cBhvr>
                                        <p:cTn id="14" dur="500" fill="hold"/>
                                        <p:tgtEl>
                                          <p:spTgt spid="5123"/>
                                        </p:tgtEl>
                                        <p:attrNameLst>
                                          <p:attrName>ppt_w</p:attrName>
                                        </p:attrNameLst>
                                      </p:cBhvr>
                                      <p:tavLst>
                                        <p:tav tm="0">
                                          <p:val>
                                            <p:fltVal val="0"/>
                                          </p:val>
                                        </p:tav>
                                        <p:tav tm="100000">
                                          <p:val>
                                            <p:strVal val="#ppt_w"/>
                                          </p:val>
                                        </p:tav>
                                      </p:tavLst>
                                    </p:anim>
                                    <p:anim calcmode="lin" valueType="num">
                                      <p:cBhvr>
                                        <p:cTn id="15" dur="500" fill="hold"/>
                                        <p:tgtEl>
                                          <p:spTgt spid="5123"/>
                                        </p:tgtEl>
                                        <p:attrNameLst>
                                          <p:attrName>ppt_h</p:attrName>
                                        </p:attrNameLst>
                                      </p:cBhvr>
                                      <p:tavLst>
                                        <p:tav tm="0">
                                          <p:val>
                                            <p:fltVal val="0"/>
                                          </p:val>
                                        </p:tav>
                                        <p:tav tm="100000">
                                          <p:val>
                                            <p:strVal val="#ppt_h"/>
                                          </p:val>
                                        </p:tav>
                                      </p:tavLst>
                                    </p:anim>
                                    <p:animEffect transition="in" filter="fade">
                                      <p:cBhvr>
                                        <p:cTn id="16" dur="500"/>
                                        <p:tgtEl>
                                          <p:spTgt spid="512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5124"/>
                                        </p:tgtEl>
                                        <p:attrNameLst>
                                          <p:attrName>style.visibility</p:attrName>
                                        </p:attrNameLst>
                                      </p:cBhvr>
                                      <p:to>
                                        <p:strVal val="visible"/>
                                      </p:to>
                                    </p:set>
                                    <p:anim calcmode="lin" valueType="num">
                                      <p:cBhvr>
                                        <p:cTn id="21" dur="500" fill="hold"/>
                                        <p:tgtEl>
                                          <p:spTgt spid="5124"/>
                                        </p:tgtEl>
                                        <p:attrNameLst>
                                          <p:attrName>ppt_w</p:attrName>
                                        </p:attrNameLst>
                                      </p:cBhvr>
                                      <p:tavLst>
                                        <p:tav tm="0">
                                          <p:val>
                                            <p:fltVal val="0"/>
                                          </p:val>
                                        </p:tav>
                                        <p:tav tm="100000">
                                          <p:val>
                                            <p:strVal val="#ppt_w"/>
                                          </p:val>
                                        </p:tav>
                                      </p:tavLst>
                                    </p:anim>
                                    <p:anim calcmode="lin" valueType="num">
                                      <p:cBhvr>
                                        <p:cTn id="22" dur="500" fill="hold"/>
                                        <p:tgtEl>
                                          <p:spTgt spid="5124"/>
                                        </p:tgtEl>
                                        <p:attrNameLst>
                                          <p:attrName>ppt_h</p:attrName>
                                        </p:attrNameLst>
                                      </p:cBhvr>
                                      <p:tavLst>
                                        <p:tav tm="0">
                                          <p:val>
                                            <p:fltVal val="0"/>
                                          </p:val>
                                        </p:tav>
                                        <p:tav tm="100000">
                                          <p:val>
                                            <p:strVal val="#ppt_h"/>
                                          </p:val>
                                        </p:tav>
                                      </p:tavLst>
                                    </p:anim>
                                    <p:animEffect transition="in" filter="fade">
                                      <p:cBhvr>
                                        <p:cTn id="23" dur="500"/>
                                        <p:tgtEl>
                                          <p:spTgt spid="5124"/>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5125"/>
                                        </p:tgtEl>
                                        <p:attrNameLst>
                                          <p:attrName>style.visibility</p:attrName>
                                        </p:attrNameLst>
                                      </p:cBhvr>
                                      <p:to>
                                        <p:strVal val="visible"/>
                                      </p:to>
                                    </p:set>
                                    <p:anim calcmode="lin" valueType="num">
                                      <p:cBhvr>
                                        <p:cTn id="28" dur="500" fill="hold"/>
                                        <p:tgtEl>
                                          <p:spTgt spid="5125"/>
                                        </p:tgtEl>
                                        <p:attrNameLst>
                                          <p:attrName>ppt_w</p:attrName>
                                        </p:attrNameLst>
                                      </p:cBhvr>
                                      <p:tavLst>
                                        <p:tav tm="0">
                                          <p:val>
                                            <p:fltVal val="0"/>
                                          </p:val>
                                        </p:tav>
                                        <p:tav tm="100000">
                                          <p:val>
                                            <p:strVal val="#ppt_w"/>
                                          </p:val>
                                        </p:tav>
                                      </p:tavLst>
                                    </p:anim>
                                    <p:anim calcmode="lin" valueType="num">
                                      <p:cBhvr>
                                        <p:cTn id="29" dur="500" fill="hold"/>
                                        <p:tgtEl>
                                          <p:spTgt spid="5125"/>
                                        </p:tgtEl>
                                        <p:attrNameLst>
                                          <p:attrName>ppt_h</p:attrName>
                                        </p:attrNameLst>
                                      </p:cBhvr>
                                      <p:tavLst>
                                        <p:tav tm="0">
                                          <p:val>
                                            <p:fltVal val="0"/>
                                          </p:val>
                                        </p:tav>
                                        <p:tav tm="100000">
                                          <p:val>
                                            <p:strVal val="#ppt_h"/>
                                          </p:val>
                                        </p:tav>
                                      </p:tavLst>
                                    </p:anim>
                                    <p:animEffect transition="in" filter="fade">
                                      <p:cBhvr>
                                        <p:cTn id="30" dur="500"/>
                                        <p:tgtEl>
                                          <p:spTgt spid="5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6278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非</a:t>
            </a:r>
            <a:r>
              <a:rPr lang="zh-CN" altLang="en-US" b="1">
                <a:solidFill>
                  <a:schemeClr val="accent5">
                    <a:lumMod val="50000"/>
                  </a:schemeClr>
                </a:solidFill>
                <a:latin typeface="微软雅黑" pitchFamily="34" charset="-122"/>
                <a:ea typeface="微软雅黑" pitchFamily="34" charset="-122"/>
              </a:rPr>
              <a:t>关系数据库</a:t>
            </a:r>
            <a:r>
              <a:rPr lang="en-US" altLang="zh-CN" b="1">
                <a:solidFill>
                  <a:schemeClr val="accent5">
                    <a:lumMod val="50000"/>
                  </a:schemeClr>
                </a:solidFill>
                <a:latin typeface="微软雅黑" pitchFamily="34" charset="-122"/>
                <a:ea typeface="微软雅黑" pitchFamily="34" charset="-122"/>
              </a:rPr>
              <a:t>MongoDB</a:t>
            </a:r>
            <a:r>
              <a:rPr lang="zh-CN" altLang="en-US" b="1" smtClean="0">
                <a:solidFill>
                  <a:schemeClr val="accent5">
                    <a:lumMod val="50000"/>
                  </a:schemeClr>
                </a:solidFill>
                <a:latin typeface="微软雅黑" pitchFamily="34" charset="-122"/>
                <a:ea typeface="微软雅黑" pitchFamily="34" charset="-122"/>
              </a:rPr>
              <a:t>存储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7936" y="1812857"/>
            <a:ext cx="5908129" cy="46306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0009" y="3856742"/>
            <a:ext cx="2752725" cy="542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77528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500" fill="hold"/>
                                        <p:tgtEl>
                                          <p:spTgt spid="1028"/>
                                        </p:tgtEl>
                                        <p:attrNameLst>
                                          <p:attrName>ppt_w</p:attrName>
                                        </p:attrNameLst>
                                      </p:cBhvr>
                                      <p:tavLst>
                                        <p:tav tm="0">
                                          <p:val>
                                            <p:fltVal val="0"/>
                                          </p:val>
                                        </p:tav>
                                        <p:tav tm="100000">
                                          <p:val>
                                            <p:strVal val="#ppt_w"/>
                                          </p:val>
                                        </p:tav>
                                      </p:tavLst>
                                    </p:anim>
                                    <p:anim calcmode="lin" valueType="num">
                                      <p:cBhvr>
                                        <p:cTn id="13" dur="500" fill="hold"/>
                                        <p:tgtEl>
                                          <p:spTgt spid="1028"/>
                                        </p:tgtEl>
                                        <p:attrNameLst>
                                          <p:attrName>ppt_h</p:attrName>
                                        </p:attrNameLst>
                                      </p:cBhvr>
                                      <p:tavLst>
                                        <p:tav tm="0">
                                          <p:val>
                                            <p:fltVal val="0"/>
                                          </p:val>
                                        </p:tav>
                                        <p:tav tm="100000">
                                          <p:val>
                                            <p:strVal val="#ppt_h"/>
                                          </p:val>
                                        </p:tav>
                                      </p:tavLst>
                                    </p:anim>
                                    <p:animEffect transition="in" filter="fade">
                                      <p:cBhvr>
                                        <p:cTn id="14" dur="500"/>
                                        <p:tgtEl>
                                          <p:spTgt spid="1028"/>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028"/>
                                        </p:tgtEl>
                                        <p:attrNameLst>
                                          <p:attrName>ppt_w</p:attrName>
                                        </p:attrNameLst>
                                      </p:cBhvr>
                                      <p:tavLst>
                                        <p:tav tm="0">
                                          <p:val>
                                            <p:strVal val="ppt_w"/>
                                          </p:val>
                                        </p:tav>
                                        <p:tav tm="100000">
                                          <p:val>
                                            <p:fltVal val="0"/>
                                          </p:val>
                                        </p:tav>
                                      </p:tavLst>
                                    </p:anim>
                                    <p:anim calcmode="lin" valueType="num">
                                      <p:cBhvr>
                                        <p:cTn id="19" dur="500"/>
                                        <p:tgtEl>
                                          <p:spTgt spid="1028"/>
                                        </p:tgtEl>
                                        <p:attrNameLst>
                                          <p:attrName>ppt_h</p:attrName>
                                        </p:attrNameLst>
                                      </p:cBhvr>
                                      <p:tavLst>
                                        <p:tav tm="0">
                                          <p:val>
                                            <p:strVal val="ppt_h"/>
                                          </p:val>
                                        </p:tav>
                                        <p:tav tm="100000">
                                          <p:val>
                                            <p:fltVal val="0"/>
                                          </p:val>
                                        </p:tav>
                                      </p:tavLst>
                                    </p:anim>
                                    <p:animEffect transition="out" filter="fade">
                                      <p:cBhvr>
                                        <p:cTn id="20" dur="500"/>
                                        <p:tgtEl>
                                          <p:spTgt spid="1028"/>
                                        </p:tgtEl>
                                      </p:cBhvr>
                                    </p:animEffect>
                                    <p:set>
                                      <p:cBhvr>
                                        <p:cTn id="21" dur="1" fill="hold">
                                          <p:stCondLst>
                                            <p:cond delay="499"/>
                                          </p:stCondLst>
                                        </p:cTn>
                                        <p:tgtEl>
                                          <p:spTgt spid="1028"/>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029"/>
                                        </p:tgtEl>
                                        <p:attrNameLst>
                                          <p:attrName>style.visibility</p:attrName>
                                        </p:attrNameLst>
                                      </p:cBhvr>
                                      <p:to>
                                        <p:strVal val="visible"/>
                                      </p:to>
                                    </p:set>
                                    <p:anim calcmode="lin" valueType="num">
                                      <p:cBhvr>
                                        <p:cTn id="26" dur="500" fill="hold"/>
                                        <p:tgtEl>
                                          <p:spTgt spid="1029"/>
                                        </p:tgtEl>
                                        <p:attrNameLst>
                                          <p:attrName>ppt_w</p:attrName>
                                        </p:attrNameLst>
                                      </p:cBhvr>
                                      <p:tavLst>
                                        <p:tav tm="0">
                                          <p:val>
                                            <p:fltVal val="0"/>
                                          </p:val>
                                        </p:tav>
                                        <p:tav tm="100000">
                                          <p:val>
                                            <p:strVal val="#ppt_w"/>
                                          </p:val>
                                        </p:tav>
                                      </p:tavLst>
                                    </p:anim>
                                    <p:anim calcmode="lin" valueType="num">
                                      <p:cBhvr>
                                        <p:cTn id="27" dur="500" fill="hold"/>
                                        <p:tgtEl>
                                          <p:spTgt spid="1029"/>
                                        </p:tgtEl>
                                        <p:attrNameLst>
                                          <p:attrName>ppt_h</p:attrName>
                                        </p:attrNameLst>
                                      </p:cBhvr>
                                      <p:tavLst>
                                        <p:tav tm="0">
                                          <p:val>
                                            <p:fltVal val="0"/>
                                          </p:val>
                                        </p:tav>
                                        <p:tav tm="100000">
                                          <p:val>
                                            <p:strVal val="#ppt_h"/>
                                          </p:val>
                                        </p:tav>
                                      </p:tavLst>
                                    </p:anim>
                                    <p:animEffect transition="in" filter="fade">
                                      <p:cBhvr>
                                        <p:cTn id="28" dur="500"/>
                                        <p:tgtEl>
                                          <p:spTgt spid="1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56278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非</a:t>
            </a:r>
            <a:r>
              <a:rPr lang="zh-CN" altLang="en-US" b="1">
                <a:solidFill>
                  <a:schemeClr val="accent5">
                    <a:lumMod val="50000"/>
                  </a:schemeClr>
                </a:solidFill>
                <a:latin typeface="微软雅黑" pitchFamily="34" charset="-122"/>
                <a:ea typeface="微软雅黑" pitchFamily="34" charset="-122"/>
              </a:rPr>
              <a:t>关系数据库</a:t>
            </a:r>
            <a:r>
              <a:rPr lang="en-US" altLang="zh-CN" b="1">
                <a:solidFill>
                  <a:schemeClr val="accent5">
                    <a:lumMod val="50000"/>
                  </a:schemeClr>
                </a:solidFill>
                <a:latin typeface="微软雅黑" pitchFamily="34" charset="-122"/>
                <a:ea typeface="微软雅黑" pitchFamily="34" charset="-122"/>
              </a:rPr>
              <a:t>MongoDB</a:t>
            </a:r>
            <a:r>
              <a:rPr lang="zh-CN" altLang="en-US" b="1" smtClean="0">
                <a:solidFill>
                  <a:schemeClr val="accent5">
                    <a:lumMod val="50000"/>
                  </a:schemeClr>
                </a:solidFill>
                <a:latin typeface="微软雅黑" pitchFamily="34" charset="-122"/>
                <a:ea typeface="微软雅黑" pitchFamily="34" charset="-122"/>
              </a:rPr>
              <a:t>存储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257" y="2052638"/>
            <a:ext cx="7075487" cy="2752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74622" y="2671762"/>
            <a:ext cx="5143500" cy="151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1105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anim calcmode="lin" valueType="num">
                                      <p:cBhvr>
                                        <p:cTn id="7" dur="500" fill="hold"/>
                                        <p:tgtEl>
                                          <p:spTgt spid="2051"/>
                                        </p:tgtEl>
                                        <p:attrNameLst>
                                          <p:attrName>ppt_w</p:attrName>
                                        </p:attrNameLst>
                                      </p:cBhvr>
                                      <p:tavLst>
                                        <p:tav tm="0">
                                          <p:val>
                                            <p:fltVal val="0"/>
                                          </p:val>
                                        </p:tav>
                                        <p:tav tm="100000">
                                          <p:val>
                                            <p:strVal val="#ppt_w"/>
                                          </p:val>
                                        </p:tav>
                                      </p:tavLst>
                                    </p:anim>
                                    <p:anim calcmode="lin" valueType="num">
                                      <p:cBhvr>
                                        <p:cTn id="8" dur="500" fill="hold"/>
                                        <p:tgtEl>
                                          <p:spTgt spid="2051"/>
                                        </p:tgtEl>
                                        <p:attrNameLst>
                                          <p:attrName>ppt_h</p:attrName>
                                        </p:attrNameLst>
                                      </p:cBhvr>
                                      <p:tavLst>
                                        <p:tav tm="0">
                                          <p:val>
                                            <p:fltVal val="0"/>
                                          </p:val>
                                        </p:tav>
                                        <p:tav tm="100000">
                                          <p:val>
                                            <p:strVal val="#ppt_h"/>
                                          </p:val>
                                        </p:tav>
                                      </p:tavLst>
                                    </p:anim>
                                    <p:animEffect transition="in" filter="fade">
                                      <p:cBhvr>
                                        <p:cTn id="9" dur="500"/>
                                        <p:tgtEl>
                                          <p:spTgt spid="205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2051"/>
                                        </p:tgtEl>
                                        <p:attrNameLst>
                                          <p:attrName>ppt_w</p:attrName>
                                        </p:attrNameLst>
                                      </p:cBhvr>
                                      <p:tavLst>
                                        <p:tav tm="0">
                                          <p:val>
                                            <p:strVal val="ppt_w"/>
                                          </p:val>
                                        </p:tav>
                                        <p:tav tm="100000">
                                          <p:val>
                                            <p:fltVal val="0"/>
                                          </p:val>
                                        </p:tav>
                                      </p:tavLst>
                                    </p:anim>
                                    <p:anim calcmode="lin" valueType="num">
                                      <p:cBhvr>
                                        <p:cTn id="14" dur="500"/>
                                        <p:tgtEl>
                                          <p:spTgt spid="2051"/>
                                        </p:tgtEl>
                                        <p:attrNameLst>
                                          <p:attrName>ppt_h</p:attrName>
                                        </p:attrNameLst>
                                      </p:cBhvr>
                                      <p:tavLst>
                                        <p:tav tm="0">
                                          <p:val>
                                            <p:strVal val="ppt_h"/>
                                          </p:val>
                                        </p:tav>
                                        <p:tav tm="100000">
                                          <p:val>
                                            <p:fltVal val="0"/>
                                          </p:val>
                                        </p:tav>
                                      </p:tavLst>
                                    </p:anim>
                                    <p:animEffect transition="out" filter="fade">
                                      <p:cBhvr>
                                        <p:cTn id="15" dur="500"/>
                                        <p:tgtEl>
                                          <p:spTgt spid="2051"/>
                                        </p:tgtEl>
                                      </p:cBhvr>
                                    </p:animEffect>
                                    <p:set>
                                      <p:cBhvr>
                                        <p:cTn id="16" dur="1" fill="hold">
                                          <p:stCondLst>
                                            <p:cond delay="499"/>
                                          </p:stCondLst>
                                        </p:cTn>
                                        <p:tgtEl>
                                          <p:spTgt spid="2051"/>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052"/>
                                        </p:tgtEl>
                                        <p:attrNameLst>
                                          <p:attrName>style.visibility</p:attrName>
                                        </p:attrNameLst>
                                      </p:cBhvr>
                                      <p:to>
                                        <p:strVal val="visible"/>
                                      </p:to>
                                    </p:set>
                                    <p:anim calcmode="lin" valueType="num">
                                      <p:cBhvr>
                                        <p:cTn id="21" dur="500" fill="hold"/>
                                        <p:tgtEl>
                                          <p:spTgt spid="2052"/>
                                        </p:tgtEl>
                                        <p:attrNameLst>
                                          <p:attrName>ppt_w</p:attrName>
                                        </p:attrNameLst>
                                      </p:cBhvr>
                                      <p:tavLst>
                                        <p:tav tm="0">
                                          <p:val>
                                            <p:fltVal val="0"/>
                                          </p:val>
                                        </p:tav>
                                        <p:tav tm="100000">
                                          <p:val>
                                            <p:strVal val="#ppt_w"/>
                                          </p:val>
                                        </p:tav>
                                      </p:tavLst>
                                    </p:anim>
                                    <p:anim calcmode="lin" valueType="num">
                                      <p:cBhvr>
                                        <p:cTn id="22" dur="500" fill="hold"/>
                                        <p:tgtEl>
                                          <p:spTgt spid="2052"/>
                                        </p:tgtEl>
                                        <p:attrNameLst>
                                          <p:attrName>ppt_h</p:attrName>
                                        </p:attrNameLst>
                                      </p:cBhvr>
                                      <p:tavLst>
                                        <p:tav tm="0">
                                          <p:val>
                                            <p:fltVal val="0"/>
                                          </p:val>
                                        </p:tav>
                                        <p:tav tm="100000">
                                          <p:val>
                                            <p:strVal val="#ppt_h"/>
                                          </p:val>
                                        </p:tav>
                                      </p:tavLst>
                                    </p:anim>
                                    <p:animEffect transition="in" filter="fade">
                                      <p:cBhvr>
                                        <p:cTn id="23"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非</a:t>
            </a:r>
            <a:r>
              <a:rPr lang="zh-CN" altLang="en-US" b="1">
                <a:solidFill>
                  <a:schemeClr val="accent5">
                    <a:lumMod val="50000"/>
                  </a:schemeClr>
                </a:solidFill>
                <a:latin typeface="微软雅黑" pitchFamily="34" charset="-122"/>
                <a:ea typeface="微软雅黑" pitchFamily="34" charset="-122"/>
              </a:rPr>
              <a:t>关系数据库</a:t>
            </a:r>
            <a:r>
              <a:rPr lang="en-US" altLang="zh-CN" b="1">
                <a:solidFill>
                  <a:schemeClr val="accent5">
                    <a:lumMod val="50000"/>
                  </a:schemeClr>
                </a:solidFill>
                <a:latin typeface="微软雅黑" pitchFamily="34" charset="-122"/>
                <a:ea typeface="微软雅黑" pitchFamily="34" charset="-122"/>
              </a:rPr>
              <a:t>MongoDB</a:t>
            </a:r>
            <a:r>
              <a:rPr lang="zh-CN" altLang="en-US" b="1" smtClean="0">
                <a:solidFill>
                  <a:schemeClr val="accent5">
                    <a:lumMod val="50000"/>
                  </a:schemeClr>
                </a:solidFill>
                <a:latin typeface="微软雅黑" pitchFamily="34" charset="-122"/>
                <a:ea typeface="微软雅黑" pitchFamily="34" charset="-122"/>
              </a:rPr>
              <a:t>存储</a:t>
            </a:r>
            <a:r>
              <a:rPr lang="en-US" altLang="zh-CN" b="1" smtClean="0">
                <a:solidFill>
                  <a:schemeClr val="accent5">
                    <a:lumMod val="50000"/>
                  </a:schemeClr>
                </a:solidFill>
                <a:latin typeface="微软雅黑" pitchFamily="34" charset="-122"/>
                <a:ea typeface="微软雅黑" pitchFamily="34" charset="-122"/>
              </a:rPr>
              <a:t>——</a:t>
            </a:r>
            <a:r>
              <a:rPr lang="zh-CN" altLang="en-US" b="1" smtClean="0">
                <a:solidFill>
                  <a:schemeClr val="accent5">
                    <a:lumMod val="50000"/>
                  </a:schemeClr>
                </a:solidFill>
                <a:latin typeface="微软雅黑" pitchFamily="34" charset="-122"/>
                <a:ea typeface="微软雅黑" pitchFamily="34" charset="-122"/>
              </a:rPr>
              <a:t>附</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在</a:t>
            </a:r>
            <a:r>
              <a:rPr lang="en-US" altLang="zh-CN" sz="1600" smtClean="0">
                <a:solidFill>
                  <a:srgbClr val="4BACC6">
                    <a:lumMod val="75000"/>
                  </a:srgbClr>
                </a:solidFill>
                <a:latin typeface="微软雅黑" pitchFamily="34" charset="-122"/>
                <a:ea typeface="微软雅黑" pitchFamily="34" charset="-122"/>
              </a:rPr>
              <a:t>MongoDB</a:t>
            </a:r>
            <a:r>
              <a:rPr lang="zh-CN" altLang="en-US" sz="1600" smtClean="0">
                <a:solidFill>
                  <a:srgbClr val="4BACC6">
                    <a:lumMod val="75000"/>
                  </a:srgbClr>
                </a:solidFill>
                <a:latin typeface="微软雅黑" pitchFamily="34" charset="-122"/>
                <a:ea typeface="微软雅黑" pitchFamily="34" charset="-122"/>
              </a:rPr>
              <a:t>中，对查询、更新、删除操作常见的条件比较及功能字符如下：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8838" y="2420888"/>
            <a:ext cx="4886325" cy="3343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1613" y="2420888"/>
            <a:ext cx="6200775" cy="3305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62864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 calcmode="lin" valueType="num">
                                      <p:cBhvr>
                                        <p:cTn id="17" dur="500" fill="hold"/>
                                        <p:tgtEl>
                                          <p:spTgt spid="3074"/>
                                        </p:tgtEl>
                                        <p:attrNameLst>
                                          <p:attrName>ppt_w</p:attrName>
                                        </p:attrNameLst>
                                      </p:cBhvr>
                                      <p:tavLst>
                                        <p:tav tm="0">
                                          <p:val>
                                            <p:fltVal val="0"/>
                                          </p:val>
                                        </p:tav>
                                        <p:tav tm="100000">
                                          <p:val>
                                            <p:strVal val="#ppt_w"/>
                                          </p:val>
                                        </p:tav>
                                      </p:tavLst>
                                    </p:anim>
                                    <p:anim calcmode="lin" valueType="num">
                                      <p:cBhvr>
                                        <p:cTn id="18" dur="500" fill="hold"/>
                                        <p:tgtEl>
                                          <p:spTgt spid="3074"/>
                                        </p:tgtEl>
                                        <p:attrNameLst>
                                          <p:attrName>ppt_h</p:attrName>
                                        </p:attrNameLst>
                                      </p:cBhvr>
                                      <p:tavLst>
                                        <p:tav tm="0">
                                          <p:val>
                                            <p:fltVal val="0"/>
                                          </p:val>
                                        </p:tav>
                                        <p:tav tm="100000">
                                          <p:val>
                                            <p:strVal val="#ppt_h"/>
                                          </p:val>
                                        </p:tav>
                                      </p:tavLst>
                                    </p:anim>
                                    <p:animEffect transition="in" filter="fade">
                                      <p:cBhvr>
                                        <p:cTn id="19" dur="500"/>
                                        <p:tgtEl>
                                          <p:spTgt spid="3074"/>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3074"/>
                                        </p:tgtEl>
                                        <p:attrNameLst>
                                          <p:attrName>ppt_w</p:attrName>
                                        </p:attrNameLst>
                                      </p:cBhvr>
                                      <p:tavLst>
                                        <p:tav tm="0">
                                          <p:val>
                                            <p:strVal val="ppt_w"/>
                                          </p:val>
                                        </p:tav>
                                        <p:tav tm="100000">
                                          <p:val>
                                            <p:fltVal val="0"/>
                                          </p:val>
                                        </p:tav>
                                      </p:tavLst>
                                    </p:anim>
                                    <p:anim calcmode="lin" valueType="num">
                                      <p:cBhvr>
                                        <p:cTn id="24" dur="500"/>
                                        <p:tgtEl>
                                          <p:spTgt spid="3074"/>
                                        </p:tgtEl>
                                        <p:attrNameLst>
                                          <p:attrName>ppt_h</p:attrName>
                                        </p:attrNameLst>
                                      </p:cBhvr>
                                      <p:tavLst>
                                        <p:tav tm="0">
                                          <p:val>
                                            <p:strVal val="ppt_h"/>
                                          </p:val>
                                        </p:tav>
                                        <p:tav tm="100000">
                                          <p:val>
                                            <p:fltVal val="0"/>
                                          </p:val>
                                        </p:tav>
                                      </p:tavLst>
                                    </p:anim>
                                    <p:animEffect transition="out" filter="fade">
                                      <p:cBhvr>
                                        <p:cTn id="25" dur="500"/>
                                        <p:tgtEl>
                                          <p:spTgt spid="3074"/>
                                        </p:tgtEl>
                                      </p:cBhvr>
                                    </p:animEffect>
                                    <p:set>
                                      <p:cBhvr>
                                        <p:cTn id="26" dur="1" fill="hold">
                                          <p:stCondLst>
                                            <p:cond delay="499"/>
                                          </p:stCondLst>
                                        </p:cTn>
                                        <p:tgtEl>
                                          <p:spTgt spid="307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3075"/>
                                        </p:tgtEl>
                                        <p:attrNameLst>
                                          <p:attrName>style.visibility</p:attrName>
                                        </p:attrNameLst>
                                      </p:cBhvr>
                                      <p:to>
                                        <p:strVal val="visible"/>
                                      </p:to>
                                    </p:set>
                                    <p:anim calcmode="lin" valueType="num">
                                      <p:cBhvr>
                                        <p:cTn id="31" dur="500" fill="hold"/>
                                        <p:tgtEl>
                                          <p:spTgt spid="3075"/>
                                        </p:tgtEl>
                                        <p:attrNameLst>
                                          <p:attrName>ppt_w</p:attrName>
                                        </p:attrNameLst>
                                      </p:cBhvr>
                                      <p:tavLst>
                                        <p:tav tm="0">
                                          <p:val>
                                            <p:fltVal val="0"/>
                                          </p:val>
                                        </p:tav>
                                        <p:tav tm="100000">
                                          <p:val>
                                            <p:strVal val="#ppt_w"/>
                                          </p:val>
                                        </p:tav>
                                      </p:tavLst>
                                    </p:anim>
                                    <p:anim calcmode="lin" valueType="num">
                                      <p:cBhvr>
                                        <p:cTn id="32" dur="500" fill="hold"/>
                                        <p:tgtEl>
                                          <p:spTgt spid="3075"/>
                                        </p:tgtEl>
                                        <p:attrNameLst>
                                          <p:attrName>ppt_h</p:attrName>
                                        </p:attrNameLst>
                                      </p:cBhvr>
                                      <p:tavLst>
                                        <p:tav tm="0">
                                          <p:val>
                                            <p:fltVal val="0"/>
                                          </p:val>
                                        </p:tav>
                                        <p:tav tm="100000">
                                          <p:val>
                                            <p:strVal val="#ppt_h"/>
                                          </p:val>
                                        </p:tav>
                                      </p:tavLst>
                                    </p:anim>
                                    <p:animEffect transition="in" filter="fade">
                                      <p:cBhvr>
                                        <p:cTn id="33" dur="500"/>
                                        <p:tgtEl>
                                          <p:spTgt spid="3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en-US" altLang="zh-CN" sz="2400" smtClean="0">
                <a:solidFill>
                  <a:srgbClr val="0070C0"/>
                </a:solidFill>
                <a:latin typeface="微软雅黑" pitchFamily="34" charset="-122"/>
                <a:ea typeface="微软雅黑" pitchFamily="34" charset="-122"/>
              </a:rPr>
              <a:t>Ajax</a:t>
            </a:r>
            <a:r>
              <a:rPr lang="zh-CN" altLang="en-US" sz="2400" smtClean="0">
                <a:solidFill>
                  <a:srgbClr val="0070C0"/>
                </a:solidFill>
                <a:latin typeface="微软雅黑" pitchFamily="34" charset="-122"/>
                <a:ea typeface="微软雅黑" pitchFamily="34" charset="-122"/>
              </a:rPr>
              <a:t>数据爬取</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第六课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a:t>
            </a:r>
            <a:r>
              <a:rPr lang="zh-CN" altLang="en-US" b="1">
                <a:solidFill>
                  <a:schemeClr val="accent5">
                    <a:lumMod val="50000"/>
                  </a:schemeClr>
                </a:solidFill>
                <a:latin typeface="微软雅黑" pitchFamily="34" charset="-122"/>
                <a:ea typeface="微软雅黑" pitchFamily="34" charset="-122"/>
              </a:rPr>
              <a:t>介绍</a:t>
            </a:r>
            <a:endParaRPr lang="en-US" altLang="zh-CN" b="1" smtClean="0">
              <a:solidFill>
                <a:schemeClr val="accent5">
                  <a:lumMod val="50000"/>
                </a:scheme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今天</a:t>
            </a:r>
            <a:r>
              <a:rPr lang="zh-CN" altLang="en-US" sz="1600">
                <a:solidFill>
                  <a:srgbClr val="4BACC6">
                    <a:lumMod val="75000"/>
                  </a:srgbClr>
                </a:solidFill>
                <a:latin typeface="微软雅黑" pitchFamily="34" charset="-122"/>
                <a:ea typeface="微软雅黑" pitchFamily="34" charset="-122"/>
              </a:rPr>
              <a:t>的今日头条首页有这么一条</a:t>
            </a:r>
            <a:r>
              <a:rPr lang="zh-CN" altLang="en-US" sz="1600" smtClean="0">
                <a:solidFill>
                  <a:srgbClr val="4BACC6">
                    <a:lumMod val="75000"/>
                  </a:srgbClr>
                </a:solidFill>
                <a:latin typeface="微软雅黑" pitchFamily="34" charset="-122"/>
                <a:ea typeface="微软雅黑" pitchFamily="34" charset="-122"/>
              </a:rPr>
              <a:t>新闻</a:t>
            </a:r>
            <a:r>
              <a:rPr lang="en-US" altLang="zh-CN" sz="1600"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上市</a:t>
            </a:r>
            <a:r>
              <a:rPr lang="en-US" altLang="zh-CN" sz="1600">
                <a:solidFill>
                  <a:srgbClr val="4BACC6">
                    <a:lumMod val="75000"/>
                  </a:srgbClr>
                </a:solidFill>
                <a:latin typeface="微软雅黑" pitchFamily="34" charset="-122"/>
                <a:ea typeface="微软雅黑" pitchFamily="34" charset="-122"/>
              </a:rPr>
              <a:t>5</a:t>
            </a:r>
            <a:r>
              <a:rPr lang="zh-CN" altLang="en-US" sz="1600">
                <a:solidFill>
                  <a:srgbClr val="4BACC6">
                    <a:lumMod val="75000"/>
                  </a:srgbClr>
                </a:solidFill>
                <a:latin typeface="微软雅黑" pitchFamily="34" charset="-122"/>
                <a:ea typeface="微软雅黑" pitchFamily="34" charset="-122"/>
              </a:rPr>
              <a:t>天</a:t>
            </a:r>
            <a:r>
              <a:rPr lang="en-US" altLang="zh-CN" sz="1600">
                <a:solidFill>
                  <a:srgbClr val="4BACC6">
                    <a:lumMod val="75000"/>
                  </a:srgbClr>
                </a:solidFill>
                <a:latin typeface="微软雅黑" pitchFamily="34" charset="-122"/>
                <a:ea typeface="微软雅黑" pitchFamily="34" charset="-122"/>
              </a:rPr>
              <a:t>iPhone12</a:t>
            </a:r>
            <a:r>
              <a:rPr lang="zh-CN" altLang="en-US" sz="1600">
                <a:solidFill>
                  <a:srgbClr val="4BACC6">
                    <a:lumMod val="75000"/>
                  </a:srgbClr>
                </a:solidFill>
                <a:latin typeface="微软雅黑" pitchFamily="34" charset="-122"/>
                <a:ea typeface="微软雅黑" pitchFamily="34" charset="-122"/>
              </a:rPr>
              <a:t>就“跌破发行价”</a:t>
            </a:r>
            <a:r>
              <a:rPr lang="zh-CN" altLang="en-US" sz="1600" smtClean="0">
                <a:solidFill>
                  <a:srgbClr val="4BACC6">
                    <a:lumMod val="75000"/>
                  </a:srgbClr>
                </a:solidFill>
                <a:latin typeface="微软雅黑" pitchFamily="34" charset="-122"/>
                <a:ea typeface="微软雅黑" pitchFamily="34" charset="-122"/>
              </a:rPr>
              <a:t>走访</a:t>
            </a:r>
            <a:r>
              <a:rPr lang="en-US" altLang="zh-CN" sz="1600"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如果通过鼠标右键查看网页源代码查找</a:t>
            </a:r>
            <a:r>
              <a:rPr lang="zh-CN" altLang="en-US" sz="1600" smtClean="0">
                <a:solidFill>
                  <a:srgbClr val="4BACC6">
                    <a:lumMod val="75000"/>
                  </a:srgbClr>
                </a:solidFill>
                <a:latin typeface="微软雅黑" pitchFamily="34" charset="-122"/>
                <a:ea typeface="微软雅黑" pitchFamily="34" charset="-122"/>
              </a:rPr>
              <a:t>关键字</a:t>
            </a:r>
            <a:r>
              <a:rPr lang="en-US" altLang="zh-CN" sz="1600"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上市</a:t>
            </a:r>
            <a:r>
              <a:rPr lang="en-US" altLang="zh-CN" sz="1600">
                <a:solidFill>
                  <a:srgbClr val="4BACC6">
                    <a:lumMod val="75000"/>
                  </a:srgbClr>
                </a:solidFill>
                <a:latin typeface="微软雅黑" pitchFamily="34" charset="-122"/>
                <a:ea typeface="微软雅黑" pitchFamily="34" charset="-122"/>
              </a:rPr>
              <a:t>5</a:t>
            </a:r>
            <a:r>
              <a:rPr lang="zh-CN" altLang="en-US" sz="1600">
                <a:solidFill>
                  <a:srgbClr val="4BACC6">
                    <a:lumMod val="75000"/>
                  </a:srgbClr>
                </a:solidFill>
                <a:latin typeface="微软雅黑" pitchFamily="34" charset="-122"/>
                <a:ea typeface="微软雅黑" pitchFamily="34" charset="-122"/>
              </a:rPr>
              <a:t>天</a:t>
            </a:r>
            <a:r>
              <a:rPr lang="en-US" altLang="zh-CN" sz="1600">
                <a:solidFill>
                  <a:srgbClr val="4BACC6">
                    <a:lumMod val="75000"/>
                  </a:srgbClr>
                </a:solidFill>
                <a:latin typeface="微软雅黑" pitchFamily="34" charset="-122"/>
                <a:ea typeface="微软雅黑" pitchFamily="34" charset="-122"/>
              </a:rPr>
              <a:t>iPhone12</a:t>
            </a:r>
            <a:r>
              <a:rPr lang="zh-CN" altLang="en-US" sz="1600">
                <a:solidFill>
                  <a:srgbClr val="4BACC6">
                    <a:lumMod val="75000"/>
                  </a:srgbClr>
                </a:solidFill>
                <a:latin typeface="微软雅黑" pitchFamily="34" charset="-122"/>
                <a:ea typeface="微软雅黑" pitchFamily="34" charset="-122"/>
              </a:rPr>
              <a:t>就“跌破发行价”</a:t>
            </a:r>
            <a:r>
              <a:rPr lang="zh-CN" altLang="en-US" sz="1600" smtClean="0">
                <a:solidFill>
                  <a:srgbClr val="4BACC6">
                    <a:lumMod val="75000"/>
                  </a:srgbClr>
                </a:solidFill>
                <a:latin typeface="微软雅黑" pitchFamily="34" charset="-122"/>
                <a:ea typeface="微软雅黑" pitchFamily="34" charset="-122"/>
              </a:rPr>
              <a:t>走访</a:t>
            </a:r>
            <a:r>
              <a:rPr lang="en-US" altLang="zh-CN" sz="1600" smtClean="0">
                <a:solidFill>
                  <a:srgbClr val="4BACC6">
                    <a:lumMod val="75000"/>
                  </a:srgbClr>
                </a:solidFill>
                <a:latin typeface="微软雅黑" pitchFamily="34" charset="-122"/>
                <a:ea typeface="微软雅黑" pitchFamily="34" charset="-122"/>
              </a:rPr>
              <a:t>`</a:t>
            </a:r>
            <a:r>
              <a:rPr lang="zh-CN" altLang="en-US" sz="1600" smtClean="0">
                <a:solidFill>
                  <a:srgbClr val="4BACC6">
                    <a:lumMod val="75000"/>
                  </a:srgbClr>
                </a:solidFill>
                <a:latin typeface="微软雅黑" pitchFamily="34" charset="-122"/>
                <a:ea typeface="微软雅黑" pitchFamily="34" charset="-122"/>
              </a:rPr>
              <a:t>发现根本找不到。但通过</a:t>
            </a:r>
            <a:r>
              <a:rPr lang="en-US" altLang="zh-CN" sz="1600" smtClean="0">
                <a:solidFill>
                  <a:srgbClr val="4BACC6">
                    <a:lumMod val="75000"/>
                  </a:srgbClr>
                </a:solidFill>
                <a:latin typeface="微软雅黑" pitchFamily="34" charset="-122"/>
                <a:ea typeface="微软雅黑" pitchFamily="34" charset="-122"/>
              </a:rPr>
              <a:t>Chrome</a:t>
            </a:r>
            <a:r>
              <a:rPr lang="zh-CN" altLang="en-US" sz="1600" smtClean="0">
                <a:solidFill>
                  <a:srgbClr val="4BACC6">
                    <a:lumMod val="75000"/>
                  </a:srgbClr>
                </a:solidFill>
                <a:latin typeface="微软雅黑" pitchFamily="34" charset="-122"/>
                <a:ea typeface="微软雅黑" pitchFamily="34" charset="-122"/>
              </a:rPr>
              <a:t>开发者工具，在</a:t>
            </a:r>
            <a:r>
              <a:rPr lang="en-US" altLang="zh-CN" sz="1600" smtClean="0">
                <a:solidFill>
                  <a:srgbClr val="4BACC6">
                    <a:lumMod val="75000"/>
                  </a:srgbClr>
                </a:solidFill>
                <a:latin typeface="微软雅黑" pitchFamily="34" charset="-122"/>
                <a:ea typeface="微软雅黑" pitchFamily="34" charset="-122"/>
              </a:rPr>
              <a:t>Network</a:t>
            </a:r>
            <a:r>
              <a:rPr lang="zh-CN" altLang="en-US" sz="1600">
                <a:solidFill>
                  <a:srgbClr val="4BACC6">
                    <a:lumMod val="75000"/>
                  </a:srgbClr>
                </a:solidFill>
                <a:latin typeface="微软雅黑" pitchFamily="34" charset="-122"/>
                <a:ea typeface="微软雅黑" pitchFamily="34" charset="-122"/>
              </a:rPr>
              <a:t>一</a:t>
            </a:r>
            <a:r>
              <a:rPr lang="zh-CN" altLang="en-US" sz="1600" smtClean="0">
                <a:solidFill>
                  <a:srgbClr val="4BACC6">
                    <a:lumMod val="75000"/>
                  </a:srgbClr>
                </a:solidFill>
                <a:latin typeface="微软雅黑" pitchFamily="34" charset="-122"/>
                <a:ea typeface="微软雅黑" pitchFamily="34" charset="-122"/>
              </a:rPr>
              <a:t>栏中</a:t>
            </a:r>
            <a:r>
              <a:rPr lang="zh-CN" altLang="en-US" sz="1600">
                <a:solidFill>
                  <a:srgbClr val="4BACC6">
                    <a:lumMod val="75000"/>
                  </a:srgbClr>
                </a:solidFill>
                <a:latin typeface="微软雅黑" pitchFamily="34" charset="-122"/>
                <a:ea typeface="微软雅黑" pitchFamily="34" charset="-122"/>
              </a:rPr>
              <a:t>通过点击</a:t>
            </a:r>
            <a:r>
              <a:rPr lang="en-US" altLang="zh-CN" sz="1600">
                <a:solidFill>
                  <a:srgbClr val="4BACC6">
                    <a:lumMod val="75000"/>
                  </a:srgbClr>
                </a:solidFill>
                <a:latin typeface="微软雅黑" pitchFamily="34" charset="-122"/>
                <a:ea typeface="微软雅黑" pitchFamily="34" charset="-122"/>
              </a:rPr>
              <a:t>xhr</a:t>
            </a:r>
            <a:r>
              <a:rPr lang="zh-CN" altLang="en-US" sz="1600">
                <a:solidFill>
                  <a:srgbClr val="4BACC6">
                    <a:lumMod val="75000"/>
                  </a:srgbClr>
                </a:solidFill>
                <a:latin typeface="微软雅黑" pitchFamily="34" charset="-122"/>
                <a:ea typeface="微软雅黑" pitchFamily="34" charset="-122"/>
              </a:rPr>
              <a:t>过滤项</a:t>
            </a:r>
            <a:r>
              <a:rPr lang="zh-CN" altLang="en-US" sz="1600" smtClean="0">
                <a:solidFill>
                  <a:srgbClr val="4BACC6">
                    <a:lumMod val="75000"/>
                  </a:srgbClr>
                </a:solidFill>
                <a:latin typeface="微软雅黑" pitchFamily="34" charset="-122"/>
                <a:ea typeface="微软雅黑" pitchFamily="34" charset="-122"/>
              </a:rPr>
              <a:t>仔细搜寻，就发现了我们要找的新闻标题。</a:t>
            </a:r>
            <a:endParaRPr lang="en-US" altLang="zh-CN" sz="160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335131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582" y="620688"/>
            <a:ext cx="7208837" cy="264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81213" y="3573016"/>
            <a:ext cx="4981575" cy="274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67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 calcmode="lin" valueType="num">
                                      <p:cBhvr>
                                        <p:cTn id="7" dur="500" fill="hold"/>
                                        <p:tgtEl>
                                          <p:spTgt spid="2052"/>
                                        </p:tgtEl>
                                        <p:attrNameLst>
                                          <p:attrName>ppt_w</p:attrName>
                                        </p:attrNameLst>
                                      </p:cBhvr>
                                      <p:tavLst>
                                        <p:tav tm="0">
                                          <p:val>
                                            <p:fltVal val="0"/>
                                          </p:val>
                                        </p:tav>
                                        <p:tav tm="100000">
                                          <p:val>
                                            <p:strVal val="#ppt_w"/>
                                          </p:val>
                                        </p:tav>
                                      </p:tavLst>
                                    </p:anim>
                                    <p:anim calcmode="lin" valueType="num">
                                      <p:cBhvr>
                                        <p:cTn id="8" dur="500" fill="hold"/>
                                        <p:tgtEl>
                                          <p:spTgt spid="2052"/>
                                        </p:tgtEl>
                                        <p:attrNameLst>
                                          <p:attrName>ppt_h</p:attrName>
                                        </p:attrNameLst>
                                      </p:cBhvr>
                                      <p:tavLst>
                                        <p:tav tm="0">
                                          <p:val>
                                            <p:fltVal val="0"/>
                                          </p:val>
                                        </p:tav>
                                        <p:tav tm="100000">
                                          <p:val>
                                            <p:strVal val="#ppt_h"/>
                                          </p:val>
                                        </p:tav>
                                      </p:tavLst>
                                    </p:anim>
                                    <p:animEffect transition="in" filter="fade">
                                      <p:cBhvr>
                                        <p:cTn id="9" dur="500"/>
                                        <p:tgtEl>
                                          <p:spTgt spid="205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051"/>
                                        </p:tgtEl>
                                        <p:attrNameLst>
                                          <p:attrName>style.visibility</p:attrName>
                                        </p:attrNameLst>
                                      </p:cBhvr>
                                      <p:to>
                                        <p:strVal val="visible"/>
                                      </p:to>
                                    </p:set>
                                    <p:anim calcmode="lin" valueType="num">
                                      <p:cBhvr>
                                        <p:cTn id="14" dur="500" fill="hold"/>
                                        <p:tgtEl>
                                          <p:spTgt spid="2051"/>
                                        </p:tgtEl>
                                        <p:attrNameLst>
                                          <p:attrName>ppt_w</p:attrName>
                                        </p:attrNameLst>
                                      </p:cBhvr>
                                      <p:tavLst>
                                        <p:tav tm="0">
                                          <p:val>
                                            <p:fltVal val="0"/>
                                          </p:val>
                                        </p:tav>
                                        <p:tav tm="100000">
                                          <p:val>
                                            <p:strVal val="#ppt_w"/>
                                          </p:val>
                                        </p:tav>
                                      </p:tavLst>
                                    </p:anim>
                                    <p:anim calcmode="lin" valueType="num">
                                      <p:cBhvr>
                                        <p:cTn id="15" dur="500" fill="hold"/>
                                        <p:tgtEl>
                                          <p:spTgt spid="2051"/>
                                        </p:tgtEl>
                                        <p:attrNameLst>
                                          <p:attrName>ppt_h</p:attrName>
                                        </p:attrNameLst>
                                      </p:cBhvr>
                                      <p:tavLst>
                                        <p:tav tm="0">
                                          <p:val>
                                            <p:fltVal val="0"/>
                                          </p:val>
                                        </p:tav>
                                        <p:tav tm="100000">
                                          <p:val>
                                            <p:strVal val="#ppt_h"/>
                                          </p:val>
                                        </p:tav>
                                      </p:tavLst>
                                    </p:anim>
                                    <p:animEffect transition="in" filter="fade">
                                      <p:cBhvr>
                                        <p:cTn id="16"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en-US" altLang="zh-CN" sz="2400" smtClean="0">
                <a:solidFill>
                  <a:srgbClr val="0070C0"/>
                </a:solidFill>
                <a:latin typeface="微软雅黑" pitchFamily="34" charset="-122"/>
                <a:ea typeface="微软雅黑" pitchFamily="34" charset="-122"/>
              </a:rPr>
              <a:t>Ajax</a:t>
            </a:r>
            <a:r>
              <a:rPr lang="zh-CN" altLang="en-US" sz="2400" smtClean="0">
                <a:solidFill>
                  <a:srgbClr val="0070C0"/>
                </a:solidFill>
                <a:latin typeface="微软雅黑" pitchFamily="34" charset="-122"/>
                <a:ea typeface="微软雅黑" pitchFamily="34" charset="-122"/>
              </a:rPr>
              <a:t>数据爬取</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第六课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a:t>
            </a:r>
            <a:r>
              <a:rPr lang="zh-CN" altLang="en-US" b="1">
                <a:solidFill>
                  <a:schemeClr val="accent5">
                    <a:lumMod val="50000"/>
                  </a:schemeClr>
                </a:solidFill>
                <a:latin typeface="微软雅黑" pitchFamily="34" charset="-122"/>
                <a:ea typeface="微软雅黑" pitchFamily="34" charset="-122"/>
              </a:rPr>
              <a:t>介绍</a:t>
            </a:r>
            <a:endParaRPr lang="en-US" altLang="zh-CN" b="1" smtClean="0">
              <a:solidFill>
                <a:schemeClr val="accent5">
                  <a:lumMod val="50000"/>
                </a:scheme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这里的页面信息实际上是通过异步加载完成的。在异步加载完成之前，原始</a:t>
            </a:r>
            <a:r>
              <a:rPr lang="zh-CN" altLang="en-US" sz="1600">
                <a:solidFill>
                  <a:srgbClr val="4BACC6">
                    <a:lumMod val="75000"/>
                  </a:srgbClr>
                </a:solidFill>
                <a:latin typeface="微软雅黑" pitchFamily="34" charset="-122"/>
                <a:ea typeface="微软雅黑" pitchFamily="34" charset="-122"/>
              </a:rPr>
              <a:t>的</a:t>
            </a:r>
            <a:r>
              <a:rPr lang="zh-CN" altLang="en-US" sz="1600" smtClean="0">
                <a:solidFill>
                  <a:srgbClr val="4BACC6">
                    <a:lumMod val="75000"/>
                  </a:srgbClr>
                </a:solidFill>
                <a:latin typeface="微软雅黑" pitchFamily="34" charset="-122"/>
                <a:ea typeface="微软雅黑" pitchFamily="34" charset="-122"/>
              </a:rPr>
              <a:t>页面并不包含</a:t>
            </a:r>
            <a:r>
              <a:rPr lang="zh-CN" altLang="en-US" sz="1600">
                <a:solidFill>
                  <a:srgbClr val="4BACC6">
                    <a:lumMod val="75000"/>
                  </a:srgbClr>
                </a:solidFill>
                <a:latin typeface="微软雅黑" pitchFamily="34" charset="-122"/>
                <a:ea typeface="微软雅黑" pitchFamily="34" charset="-122"/>
              </a:rPr>
              <a:t>某些</a:t>
            </a:r>
            <a:r>
              <a:rPr lang="zh-CN" altLang="en-US" sz="1600" smtClean="0">
                <a:solidFill>
                  <a:srgbClr val="4BACC6">
                    <a:lumMod val="75000"/>
                  </a:srgbClr>
                </a:solidFill>
                <a:latin typeface="微软雅黑" pitchFamily="34" charset="-122"/>
                <a:ea typeface="微软雅黑" pitchFamily="34" charset="-122"/>
              </a:rPr>
              <a:t>数据；之后通过向服务器发送某个数据接口的请求直到拿到数据，再通过执行</a:t>
            </a:r>
            <a:r>
              <a:rPr lang="en-US" altLang="zh-CN" sz="1600" smtClean="0">
                <a:solidFill>
                  <a:srgbClr val="4BACC6">
                    <a:lumMod val="75000"/>
                  </a:srgbClr>
                </a:solidFill>
                <a:latin typeface="微软雅黑" pitchFamily="34" charset="-122"/>
                <a:ea typeface="微软雅黑" pitchFamily="34" charset="-122"/>
              </a:rPr>
              <a:t>javascript</a:t>
            </a:r>
            <a:r>
              <a:rPr lang="zh-CN" altLang="en-US" sz="1600" smtClean="0">
                <a:solidFill>
                  <a:srgbClr val="4BACC6">
                    <a:lumMod val="75000"/>
                  </a:srgbClr>
                </a:solidFill>
                <a:latin typeface="微软雅黑" pitchFamily="34" charset="-122"/>
                <a:ea typeface="微软雅黑" pitchFamily="34" charset="-122"/>
              </a:rPr>
              <a:t>代码将数据渲染到网页</a:t>
            </a:r>
            <a:r>
              <a:rPr lang="zh-CN" altLang="en-US" sz="1600">
                <a:solidFill>
                  <a:srgbClr val="4BACC6">
                    <a:lumMod val="75000"/>
                  </a:srgbClr>
                </a:solidFill>
                <a:latin typeface="微软雅黑" pitchFamily="34" charset="-122"/>
                <a:ea typeface="微软雅黑" pitchFamily="34" charset="-122"/>
              </a:rPr>
              <a:t>上</a:t>
            </a:r>
            <a:r>
              <a:rPr lang="zh-CN" altLang="en-US" sz="1600" smtClean="0">
                <a:solidFill>
                  <a:srgbClr val="4BACC6">
                    <a:lumMod val="75000"/>
                  </a:srgbClr>
                </a:solidFill>
                <a:latin typeface="微软雅黑" pitchFamily="34" charset="-122"/>
                <a:ea typeface="微软雅黑" pitchFamily="34" charset="-122"/>
              </a:rPr>
              <a:t>，此时才得到一个完整的页面。为了保证良好的交互体验，这个请求的过程往往是异步的，一般为 </a:t>
            </a:r>
            <a:r>
              <a:rPr lang="en-US" altLang="zh-CN" sz="1600">
                <a:solidFill>
                  <a:srgbClr val="4BACC6">
                    <a:lumMod val="75000"/>
                  </a:srgbClr>
                </a:solidFill>
                <a:latin typeface="微软雅黑" pitchFamily="34" charset="-122"/>
                <a:ea typeface="微软雅黑" pitchFamily="34" charset="-122"/>
              </a:rPr>
              <a:t>Ajax </a:t>
            </a:r>
            <a:r>
              <a:rPr lang="zh-CN" altLang="en-US" sz="1600">
                <a:solidFill>
                  <a:srgbClr val="4BACC6">
                    <a:lumMod val="75000"/>
                  </a:srgbClr>
                </a:solidFill>
                <a:latin typeface="微软雅黑" pitchFamily="34" charset="-122"/>
                <a:ea typeface="微软雅黑" pitchFamily="34" charset="-122"/>
              </a:rPr>
              <a:t>请求</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4089710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en-US" altLang="zh-CN" sz="2400" smtClean="0">
                <a:solidFill>
                  <a:srgbClr val="0070C0"/>
                </a:solidFill>
                <a:latin typeface="微软雅黑" pitchFamily="34" charset="-122"/>
                <a:ea typeface="微软雅黑" pitchFamily="34" charset="-122"/>
              </a:rPr>
              <a:t>Ajax</a:t>
            </a:r>
            <a:r>
              <a:rPr lang="zh-CN" altLang="en-US" sz="2400" smtClean="0">
                <a:solidFill>
                  <a:srgbClr val="0070C0"/>
                </a:solidFill>
                <a:latin typeface="微软雅黑" pitchFamily="34" charset="-122"/>
                <a:ea typeface="微软雅黑" pitchFamily="34" charset="-122"/>
              </a:rPr>
              <a:t>数据爬取</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第六课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2123658"/>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什么是</a:t>
            </a:r>
            <a:r>
              <a:rPr lang="en-US" altLang="zh-CN" sz="1600" smtClean="0">
                <a:solidFill>
                  <a:schemeClr val="accent5">
                    <a:lumMod val="75000"/>
                  </a:schemeClr>
                </a:solidFill>
                <a:latin typeface="微软雅黑" pitchFamily="34" charset="-122"/>
                <a:ea typeface="微软雅黑" pitchFamily="34" charset="-122"/>
              </a:rPr>
              <a:t>Ajax</a:t>
            </a:r>
            <a:r>
              <a:rPr lang="zh-CN" altLang="en-US" sz="1600" smtClean="0">
                <a:solidFill>
                  <a:schemeClr val="accent5">
                    <a:lumMod val="75000"/>
                  </a:schemeClr>
                </a:solidFill>
                <a:latin typeface="微软雅黑" pitchFamily="34" charset="-122"/>
                <a:ea typeface="微软雅黑" pitchFamily="34" charset="-122"/>
              </a:rPr>
              <a:t>请求</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Ajax</a:t>
            </a:r>
            <a:r>
              <a:rPr lang="zh-CN" altLang="en-US" sz="1600" smtClean="0">
                <a:solidFill>
                  <a:schemeClr val="accent5">
                    <a:lumMod val="75000"/>
                  </a:schemeClr>
                </a:solidFill>
                <a:latin typeface="微软雅黑" pitchFamily="34" charset="-122"/>
                <a:ea typeface="微软雅黑" pitchFamily="34" charset="-122"/>
              </a:rPr>
              <a:t>请求原理</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Ajax</a:t>
            </a:r>
            <a:r>
              <a:rPr lang="zh-CN" altLang="en-US" sz="1600" smtClean="0">
                <a:solidFill>
                  <a:schemeClr val="accent5">
                    <a:lumMod val="75000"/>
                  </a:schemeClr>
                </a:solidFill>
                <a:latin typeface="微软雅黑" pitchFamily="34" charset="-122"/>
                <a:ea typeface="微软雅黑" pitchFamily="34" charset="-122"/>
              </a:rPr>
              <a:t>请求分析</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Ajax</a:t>
            </a:r>
            <a:r>
              <a:rPr lang="zh-CN" altLang="en-US" sz="1600" smtClean="0">
                <a:solidFill>
                  <a:schemeClr val="accent5">
                    <a:lumMod val="75000"/>
                  </a:schemeClr>
                </a:solidFill>
                <a:latin typeface="微软雅黑" pitchFamily="34" charset="-122"/>
                <a:ea typeface="微软雅黑" pitchFamily="34" charset="-122"/>
              </a:rPr>
              <a:t>数据爬取</a:t>
            </a:r>
            <a:r>
              <a:rPr lang="zh-CN" altLang="en-US" sz="1600">
                <a:solidFill>
                  <a:schemeClr val="accent5">
                    <a:lumMod val="75000"/>
                  </a:schemeClr>
                </a:solidFill>
                <a:latin typeface="微软雅黑" pitchFamily="34" charset="-122"/>
                <a:ea typeface="微软雅黑" pitchFamily="34" charset="-122"/>
              </a:rPr>
              <a:t>实践</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925521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par>
                                <p:cTn id="18" presetID="14" presetClass="entr" presetSubtype="10" fill="hold"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randombar(horizontal)">
                                      <p:cBhvr>
                                        <p:cTn id="20" dur="500"/>
                                        <p:tgtEl>
                                          <p:spTgt spid="5">
                                            <p:txEl>
                                              <p:pRg st="3" end="3"/>
                                            </p:txEl>
                                          </p:spTgt>
                                        </p:tgtEl>
                                      </p:cBhvr>
                                    </p:animEffect>
                                  </p:childTnLst>
                                </p:cTn>
                              </p:par>
                              <p:par>
                                <p:cTn id="21" presetID="14" presetClass="entr" presetSubtype="10" fill="hold"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3"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2123658"/>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什么是</a:t>
            </a:r>
            <a:r>
              <a:rPr lang="en-US" altLang="zh-CN" b="1" smtClean="0">
                <a:solidFill>
                  <a:schemeClr val="accent5">
                    <a:lumMod val="50000"/>
                  </a:schemeClr>
                </a:solidFill>
                <a:latin typeface="微软雅黑" pitchFamily="34" charset="-122"/>
                <a:ea typeface="微软雅黑" pitchFamily="34" charset="-122"/>
              </a:rPr>
              <a:t>Ajax</a:t>
            </a:r>
            <a:r>
              <a:rPr lang="zh-CN" altLang="en-US" b="1" smtClean="0">
                <a:solidFill>
                  <a:schemeClr val="accent5">
                    <a:lumMod val="50000"/>
                  </a:schemeClr>
                </a:solidFill>
                <a:latin typeface="微软雅黑" pitchFamily="34" charset="-122"/>
                <a:ea typeface="微软雅黑" pitchFamily="34" charset="-122"/>
              </a:rPr>
              <a:t>请求</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en-US" altLang="zh-CN" sz="1600">
                <a:solidFill>
                  <a:srgbClr val="4BACC6">
                    <a:lumMod val="75000"/>
                  </a:srgbClr>
                </a:solidFill>
                <a:latin typeface="微软雅黑" pitchFamily="34" charset="-122"/>
                <a:ea typeface="微软雅黑" pitchFamily="34" charset="-122"/>
              </a:rPr>
              <a:t>Ajax</a:t>
            </a:r>
            <a:r>
              <a:rPr lang="zh-CN" altLang="en-US" sz="1600">
                <a:solidFill>
                  <a:srgbClr val="4BACC6">
                    <a:lumMod val="75000"/>
                  </a:srgbClr>
                </a:solidFill>
                <a:latin typeface="微软雅黑" pitchFamily="34" charset="-122"/>
                <a:ea typeface="微软雅黑" pitchFamily="34" charset="-122"/>
              </a:rPr>
              <a:t>，全称为 </a:t>
            </a:r>
            <a:r>
              <a:rPr lang="en-US" altLang="zh-CN" sz="1600">
                <a:solidFill>
                  <a:srgbClr val="4BACC6">
                    <a:lumMod val="75000"/>
                  </a:srgbClr>
                </a:solidFill>
                <a:latin typeface="微软雅黑" pitchFamily="34" charset="-122"/>
                <a:ea typeface="微软雅黑" pitchFamily="34" charset="-122"/>
              </a:rPr>
              <a:t>Asynchronous JavaScript and XML</a:t>
            </a:r>
            <a:r>
              <a:rPr lang="zh-CN" altLang="en-US" sz="1600">
                <a:solidFill>
                  <a:srgbClr val="4BACC6">
                    <a:lumMod val="75000"/>
                  </a:srgbClr>
                </a:solidFill>
                <a:latin typeface="微软雅黑" pitchFamily="34" charset="-122"/>
                <a:ea typeface="微软雅黑" pitchFamily="34" charset="-122"/>
              </a:rPr>
              <a:t>，即异步的 </a:t>
            </a:r>
            <a:r>
              <a:rPr lang="en-US" altLang="zh-CN" sz="1600">
                <a:solidFill>
                  <a:srgbClr val="4BACC6">
                    <a:lumMod val="75000"/>
                  </a:srgbClr>
                </a:solidFill>
                <a:latin typeface="微软雅黑" pitchFamily="34" charset="-122"/>
                <a:ea typeface="微软雅黑" pitchFamily="34" charset="-122"/>
              </a:rPr>
              <a:t>JavaScript </a:t>
            </a:r>
            <a:r>
              <a:rPr lang="zh-CN" altLang="en-US" sz="1600">
                <a:solidFill>
                  <a:srgbClr val="4BACC6">
                    <a:lumMod val="75000"/>
                  </a:srgbClr>
                </a:solidFill>
                <a:latin typeface="微软雅黑" pitchFamily="34" charset="-122"/>
                <a:ea typeface="微软雅黑" pitchFamily="34" charset="-122"/>
              </a:rPr>
              <a:t>和 </a:t>
            </a:r>
            <a:r>
              <a:rPr lang="en-US" altLang="zh-CN" sz="1600">
                <a:solidFill>
                  <a:srgbClr val="4BACC6">
                    <a:lumMod val="75000"/>
                  </a:srgbClr>
                </a:solidFill>
                <a:latin typeface="微软雅黑" pitchFamily="34" charset="-122"/>
                <a:ea typeface="微软雅黑" pitchFamily="34" charset="-122"/>
              </a:rPr>
              <a:t>XML</a:t>
            </a:r>
            <a:r>
              <a:rPr lang="zh-CN" altLang="en-US" sz="1600">
                <a:solidFill>
                  <a:srgbClr val="4BACC6">
                    <a:lumMod val="75000"/>
                  </a:srgbClr>
                </a:solidFill>
                <a:latin typeface="微软雅黑" pitchFamily="34" charset="-122"/>
                <a:ea typeface="微软雅黑" pitchFamily="34" charset="-122"/>
              </a:rPr>
              <a:t>。它不是一门编程语言，而是利用 </a:t>
            </a:r>
            <a:r>
              <a:rPr lang="en-US" altLang="zh-CN" sz="1600">
                <a:solidFill>
                  <a:srgbClr val="4BACC6">
                    <a:lumMod val="75000"/>
                  </a:srgbClr>
                </a:solidFill>
                <a:latin typeface="微软雅黑" pitchFamily="34" charset="-122"/>
                <a:ea typeface="微软雅黑" pitchFamily="34" charset="-122"/>
              </a:rPr>
              <a:t>JavaScript </a:t>
            </a:r>
            <a:r>
              <a:rPr lang="zh-CN" altLang="en-US" sz="1600">
                <a:solidFill>
                  <a:srgbClr val="4BACC6">
                    <a:lumMod val="75000"/>
                  </a:srgbClr>
                </a:solidFill>
                <a:latin typeface="微软雅黑" pitchFamily="34" charset="-122"/>
                <a:ea typeface="微软雅黑" pitchFamily="34" charset="-122"/>
              </a:rPr>
              <a:t>在保证页面不被刷新、页面链接不改变的情况下与服务器交换数据并更新部分网页的技术。</a:t>
            </a:r>
            <a:endParaRPr lang="en-US" altLang="zh-CN" sz="160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a:solidFill>
                  <a:srgbClr val="4BACC6">
                    <a:lumMod val="75000"/>
                  </a:srgbClr>
                </a:solidFill>
                <a:latin typeface="微软雅黑" pitchFamily="34" charset="-122"/>
                <a:ea typeface="微软雅黑" pitchFamily="34" charset="-122"/>
              </a:rPr>
              <a:t>透过上面的例子可知，从发送 </a:t>
            </a:r>
            <a:r>
              <a:rPr lang="en-US" altLang="zh-CN" sz="1600">
                <a:solidFill>
                  <a:srgbClr val="4BACC6">
                    <a:lumMod val="75000"/>
                  </a:srgbClr>
                </a:solidFill>
                <a:latin typeface="微软雅黑" pitchFamily="34" charset="-122"/>
                <a:ea typeface="微软雅黑" pitchFamily="34" charset="-122"/>
              </a:rPr>
              <a:t>Ajax </a:t>
            </a:r>
            <a:r>
              <a:rPr lang="zh-CN" altLang="en-US" sz="1600">
                <a:solidFill>
                  <a:srgbClr val="4BACC6">
                    <a:lumMod val="75000"/>
                  </a:srgbClr>
                </a:solidFill>
                <a:latin typeface="微软雅黑" pitchFamily="34" charset="-122"/>
                <a:ea typeface="微软雅黑" pitchFamily="34" charset="-122"/>
              </a:rPr>
              <a:t>请求开始到网页更新的过程可以简单分为以下 </a:t>
            </a:r>
            <a:r>
              <a:rPr lang="en-US" altLang="zh-CN" sz="1600">
                <a:solidFill>
                  <a:srgbClr val="4BACC6">
                    <a:lumMod val="75000"/>
                  </a:srgbClr>
                </a:solidFill>
                <a:latin typeface="微软雅黑" pitchFamily="34" charset="-122"/>
                <a:ea typeface="微软雅黑" pitchFamily="34" charset="-122"/>
              </a:rPr>
              <a:t>3 </a:t>
            </a:r>
            <a:r>
              <a:rPr lang="zh-CN" altLang="en-US" sz="1600" smtClean="0">
                <a:solidFill>
                  <a:srgbClr val="4BACC6">
                    <a:lumMod val="75000"/>
                  </a:srgbClr>
                </a:solidFill>
                <a:latin typeface="微软雅黑" pitchFamily="34" charset="-122"/>
                <a:ea typeface="微软雅黑" pitchFamily="34" charset="-122"/>
              </a:rPr>
              <a:t>步</a:t>
            </a:r>
            <a:r>
              <a:rPr lang="zh-CN" altLang="en-US" sz="1600">
                <a:solidFill>
                  <a:srgbClr val="4BACC6">
                    <a:lumMod val="75000"/>
                  </a:srgbClr>
                </a:solidFill>
                <a:latin typeface="微软雅黑" pitchFamily="34" charset="-122"/>
                <a:ea typeface="微软雅黑" pitchFamily="34" charset="-122"/>
              </a:rPr>
              <a:t>：</a:t>
            </a:r>
            <a:endParaRPr lang="en-US" altLang="zh-CN"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aphicFrame>
        <p:nvGraphicFramePr>
          <p:cNvPr id="2" name="图示 1"/>
          <p:cNvGraphicFramePr/>
          <p:nvPr>
            <p:extLst>
              <p:ext uri="{D42A27DB-BD31-4B8C-83A1-F6EECF244321}">
                <p14:modId xmlns:p14="http://schemas.microsoft.com/office/powerpoint/2010/main" val="3552216309"/>
              </p:ext>
            </p:extLst>
          </p:nvPr>
        </p:nvGraphicFramePr>
        <p:xfrm>
          <a:off x="1524000" y="1844824"/>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31348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Ajax</a:t>
            </a:r>
            <a:r>
              <a:rPr lang="zh-CN" altLang="en-US" b="1" smtClean="0">
                <a:solidFill>
                  <a:schemeClr val="accent5">
                    <a:lumMod val="50000"/>
                  </a:schemeClr>
                </a:solidFill>
                <a:latin typeface="微软雅黑" pitchFamily="34" charset="-122"/>
                <a:ea typeface="微软雅黑" pitchFamily="34" charset="-122"/>
              </a:rPr>
              <a:t>请求原理</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en-US" altLang="zh-CN" sz="1600" smtClean="0">
                <a:solidFill>
                  <a:srgbClr val="4BACC6">
                    <a:lumMod val="75000"/>
                  </a:srgbClr>
                </a:solidFill>
                <a:latin typeface="微软雅黑" pitchFamily="34" charset="-122"/>
                <a:ea typeface="微软雅黑" pitchFamily="34" charset="-122"/>
              </a:rPr>
              <a:t>Ajax</a:t>
            </a:r>
            <a:r>
              <a:rPr lang="zh-CN" altLang="en-US" sz="1600" smtClean="0">
                <a:solidFill>
                  <a:srgbClr val="4BACC6">
                    <a:lumMod val="75000"/>
                  </a:srgbClr>
                </a:solidFill>
                <a:latin typeface="微软雅黑" pitchFamily="34" charset="-122"/>
                <a:ea typeface="微软雅黑" pitchFamily="34" charset="-122"/>
              </a:rPr>
              <a:t>使用名为</a:t>
            </a:r>
            <a:r>
              <a:rPr lang="zh-CN" altLang="en-US" sz="160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XMLHttpRequest</a:t>
            </a:r>
            <a:r>
              <a:rPr lang="zh-CN" altLang="en-US" sz="1600" smtClean="0">
                <a:solidFill>
                  <a:srgbClr val="4BACC6">
                    <a:lumMod val="75000"/>
                  </a:srgbClr>
                </a:solidFill>
                <a:latin typeface="微软雅黑" pitchFamily="34" charset="-122"/>
                <a:ea typeface="微软雅黑" pitchFamily="34" charset="-122"/>
              </a:rPr>
              <a:t>”的</a:t>
            </a:r>
            <a:r>
              <a:rPr lang="en-US" altLang="zh-CN" sz="1600" smtClean="0">
                <a:solidFill>
                  <a:srgbClr val="4BACC6">
                    <a:lumMod val="75000"/>
                  </a:srgbClr>
                </a:solidFill>
                <a:latin typeface="微软雅黑" pitchFamily="34" charset="-122"/>
                <a:ea typeface="微软雅黑" pitchFamily="34" charset="-122"/>
              </a:rPr>
              <a:t>JavaScript</a:t>
            </a:r>
            <a:r>
              <a:rPr lang="zh-CN" altLang="en-US" sz="1600" smtClean="0">
                <a:solidFill>
                  <a:srgbClr val="4BACC6">
                    <a:lumMod val="75000"/>
                  </a:srgbClr>
                </a:solidFill>
                <a:latin typeface="微软雅黑" pitchFamily="34" charset="-122"/>
                <a:ea typeface="微软雅黑" pitchFamily="34" charset="-122"/>
              </a:rPr>
              <a:t>对象与服务器进行通信。下图展示了</a:t>
            </a:r>
            <a:r>
              <a:rPr lang="en-US" altLang="zh-CN" sz="1600" smtClean="0">
                <a:solidFill>
                  <a:srgbClr val="4BACC6">
                    <a:lumMod val="75000"/>
                  </a:srgbClr>
                </a:solidFill>
                <a:latin typeface="微软雅黑" pitchFamily="34" charset="-122"/>
                <a:ea typeface="微软雅黑" pitchFamily="34" charset="-122"/>
              </a:rPr>
              <a:t>Ajax</a:t>
            </a:r>
            <a:r>
              <a:rPr lang="zh-CN" altLang="en-US" sz="1600" smtClean="0">
                <a:solidFill>
                  <a:srgbClr val="4BACC6">
                    <a:lumMod val="75000"/>
                  </a:srgbClr>
                </a:solidFill>
                <a:latin typeface="微软雅黑" pitchFamily="34" charset="-122"/>
                <a:ea typeface="微软雅黑" pitchFamily="34" charset="-122"/>
              </a:rPr>
              <a:t>的请求流程与工作原理。</a:t>
            </a:r>
            <a:endParaRPr lang="en-US" altLang="zh-CN"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700" y="2492896"/>
            <a:ext cx="5562600" cy="3848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66870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p:cTn id="17" dur="500" fill="hold"/>
                                        <p:tgtEl>
                                          <p:spTgt spid="1026"/>
                                        </p:tgtEl>
                                        <p:attrNameLst>
                                          <p:attrName>ppt_w</p:attrName>
                                        </p:attrNameLst>
                                      </p:cBhvr>
                                      <p:tavLst>
                                        <p:tav tm="0">
                                          <p:val>
                                            <p:fltVal val="0"/>
                                          </p:val>
                                        </p:tav>
                                        <p:tav tm="100000">
                                          <p:val>
                                            <p:strVal val="#ppt_w"/>
                                          </p:val>
                                        </p:tav>
                                      </p:tavLst>
                                    </p:anim>
                                    <p:anim calcmode="lin" valueType="num">
                                      <p:cBhvr>
                                        <p:cTn id="18" dur="500" fill="hold"/>
                                        <p:tgtEl>
                                          <p:spTgt spid="1026"/>
                                        </p:tgtEl>
                                        <p:attrNameLst>
                                          <p:attrName>ppt_h</p:attrName>
                                        </p:attrNameLst>
                                      </p:cBhvr>
                                      <p:tavLst>
                                        <p:tav tm="0">
                                          <p:val>
                                            <p:fltVal val="0"/>
                                          </p:val>
                                        </p:tav>
                                        <p:tav tm="100000">
                                          <p:val>
                                            <p:strVal val="#ppt_h"/>
                                          </p:val>
                                        </p:tav>
                                      </p:tavLst>
                                    </p:anim>
                                    <p:animEffect transition="in" filter="fade">
                                      <p:cBhvr>
                                        <p:cTn id="19"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2862322"/>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Ajax</a:t>
            </a:r>
            <a:r>
              <a:rPr lang="zh-CN" altLang="en-US" b="1" smtClean="0">
                <a:solidFill>
                  <a:schemeClr val="accent5">
                    <a:lumMod val="50000"/>
                  </a:schemeClr>
                </a:solidFill>
                <a:latin typeface="微软雅黑" pitchFamily="34" charset="-122"/>
                <a:ea typeface="微软雅黑" pitchFamily="34" charset="-122"/>
              </a:rPr>
              <a:t>请求分析</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分析一个网页的</a:t>
            </a:r>
            <a:r>
              <a:rPr lang="en-US" altLang="zh-CN" sz="1600" smtClean="0">
                <a:solidFill>
                  <a:srgbClr val="4BACC6">
                    <a:lumMod val="75000"/>
                  </a:srgbClr>
                </a:solidFill>
                <a:latin typeface="微软雅黑" pitchFamily="34" charset="-122"/>
                <a:ea typeface="微软雅黑" pitchFamily="34" charset="-122"/>
              </a:rPr>
              <a:t>Ajax</a:t>
            </a:r>
            <a:r>
              <a:rPr lang="zh-CN" altLang="en-US" sz="1600" smtClean="0">
                <a:solidFill>
                  <a:srgbClr val="4BACC6">
                    <a:lumMod val="75000"/>
                  </a:srgbClr>
                </a:solidFill>
                <a:latin typeface="微软雅黑" pitchFamily="34" charset="-122"/>
                <a:ea typeface="微软雅黑" pitchFamily="34" charset="-122"/>
              </a:rPr>
              <a:t>请求，需借助于</a:t>
            </a:r>
            <a:r>
              <a:rPr lang="en-US" altLang="zh-CN" sz="1600" smtClean="0">
                <a:solidFill>
                  <a:srgbClr val="4BACC6">
                    <a:lumMod val="75000"/>
                  </a:srgbClr>
                </a:solidFill>
                <a:latin typeface="微软雅黑" pitchFamily="34" charset="-122"/>
                <a:ea typeface="微软雅黑" pitchFamily="34" charset="-122"/>
              </a:rPr>
              <a:t>Chrome</a:t>
            </a:r>
            <a:r>
              <a:rPr lang="zh-CN" altLang="en-US" sz="1600" smtClean="0">
                <a:solidFill>
                  <a:srgbClr val="4BACC6">
                    <a:lumMod val="75000"/>
                  </a:srgbClr>
                </a:solidFill>
                <a:latin typeface="微软雅黑" pitchFamily="34" charset="-122"/>
                <a:ea typeface="微软雅黑" pitchFamily="34" charset="-122"/>
              </a:rPr>
              <a:t>开发者工具。具体流程如下：</a:t>
            </a:r>
            <a:endParaRPr lang="en-US" altLang="zh-CN" sz="1600" smtClean="0">
              <a:solidFill>
                <a:srgbClr val="4BACC6">
                  <a:lumMod val="75000"/>
                </a:srgbClr>
              </a:solidFill>
              <a:latin typeface="微软雅黑" pitchFamily="34" charset="-122"/>
              <a:ea typeface="微软雅黑" pitchFamily="34" charset="-122"/>
            </a:endParaRPr>
          </a:p>
          <a:p>
            <a:pPr marL="684213" lvl="0" indent="-342900" latinLnBrk="0">
              <a:lnSpc>
                <a:spcPct val="150000"/>
              </a:lnSpc>
              <a:buAutoNum type="arabicPeriod"/>
            </a:pPr>
            <a:r>
              <a:rPr lang="zh-CN" altLang="en-US" sz="1600" smtClean="0">
                <a:solidFill>
                  <a:srgbClr val="4BACC6">
                    <a:lumMod val="75000"/>
                  </a:srgbClr>
                </a:solidFill>
                <a:latin typeface="微软雅黑" pitchFamily="34" charset="-122"/>
                <a:ea typeface="微软雅黑" pitchFamily="34" charset="-122"/>
              </a:rPr>
              <a:t>在</a:t>
            </a:r>
            <a:r>
              <a:rPr lang="en-US" altLang="zh-CN" sz="1600" smtClean="0">
                <a:solidFill>
                  <a:srgbClr val="4BACC6">
                    <a:lumMod val="75000"/>
                  </a:srgbClr>
                </a:solidFill>
                <a:latin typeface="微软雅黑" pitchFamily="34" charset="-122"/>
                <a:ea typeface="微软雅黑" pitchFamily="34" charset="-122"/>
              </a:rPr>
              <a:t>Chrome</a:t>
            </a:r>
            <a:r>
              <a:rPr lang="zh-CN" altLang="en-US" sz="1600" smtClean="0">
                <a:solidFill>
                  <a:srgbClr val="4BACC6">
                    <a:lumMod val="75000"/>
                  </a:srgbClr>
                </a:solidFill>
                <a:latin typeface="微软雅黑" pitchFamily="34" charset="-122"/>
                <a:ea typeface="微软雅黑" pitchFamily="34" charset="-122"/>
              </a:rPr>
              <a:t>浏览器中按快捷键“</a:t>
            </a:r>
            <a:r>
              <a:rPr lang="en-US" altLang="zh-CN" sz="1600">
                <a:solidFill>
                  <a:srgbClr val="4BACC6">
                    <a:lumMod val="75000"/>
                  </a:srgbClr>
                </a:solidFill>
                <a:latin typeface="微软雅黑" pitchFamily="34" charset="-122"/>
                <a:ea typeface="微软雅黑" pitchFamily="34" charset="-122"/>
              </a:rPr>
              <a:t>F12</a:t>
            </a:r>
            <a:r>
              <a:rPr lang="zh-CN" altLang="en-US" sz="1600" smtClean="0">
                <a:solidFill>
                  <a:srgbClr val="4BACC6">
                    <a:lumMod val="75000"/>
                  </a:srgbClr>
                </a:solidFill>
                <a:latin typeface="微软雅黑" pitchFamily="34" charset="-122"/>
                <a:ea typeface="微软雅黑" pitchFamily="34" charset="-122"/>
              </a:rPr>
              <a:t>”打开开发者工具；</a:t>
            </a:r>
            <a:endParaRPr lang="en-US" altLang="zh-CN" sz="1600" smtClean="0">
              <a:solidFill>
                <a:srgbClr val="4BACC6">
                  <a:lumMod val="75000"/>
                </a:srgbClr>
              </a:solidFill>
              <a:latin typeface="微软雅黑" pitchFamily="34" charset="-122"/>
              <a:ea typeface="微软雅黑" pitchFamily="34" charset="-122"/>
            </a:endParaRPr>
          </a:p>
          <a:p>
            <a:pPr marL="684213" lvl="0" indent="-342900" latinLnBrk="0">
              <a:lnSpc>
                <a:spcPct val="150000"/>
              </a:lnSpc>
              <a:buAutoNum type="arabicPeriod"/>
            </a:pPr>
            <a:r>
              <a:rPr lang="zh-CN" altLang="en-US" sz="1600" smtClean="0">
                <a:solidFill>
                  <a:srgbClr val="4BACC6">
                    <a:lumMod val="75000"/>
                  </a:srgbClr>
                </a:solidFill>
                <a:latin typeface="微软雅黑" pitchFamily="34" charset="-122"/>
                <a:ea typeface="微软雅黑" pitchFamily="34" charset="-122"/>
              </a:rPr>
              <a:t>随后定位到“网络”（</a:t>
            </a:r>
            <a:r>
              <a:rPr lang="en-US" altLang="zh-CN" sz="1600" smtClean="0">
                <a:solidFill>
                  <a:srgbClr val="4BACC6">
                    <a:lumMod val="75000"/>
                  </a:srgbClr>
                </a:solidFill>
                <a:latin typeface="微软雅黑" pitchFamily="34" charset="-122"/>
                <a:ea typeface="微软雅黑" pitchFamily="34" charset="-122"/>
              </a:rPr>
              <a:t>Network</a:t>
            </a:r>
            <a:r>
              <a:rPr lang="zh-CN" altLang="en-US" sz="1600" smtClean="0">
                <a:solidFill>
                  <a:srgbClr val="4BACC6">
                    <a:lumMod val="75000"/>
                  </a:srgbClr>
                </a:solidFill>
                <a:latin typeface="微软雅黑" pitchFamily="34" charset="-122"/>
                <a:ea typeface="微软雅黑" pitchFamily="34" charset="-122"/>
              </a:rPr>
              <a:t>）页签，同时选中“</a:t>
            </a:r>
            <a:r>
              <a:rPr lang="en-US" altLang="zh-CN" sz="1600" smtClean="0">
                <a:solidFill>
                  <a:srgbClr val="4BACC6">
                    <a:lumMod val="75000"/>
                  </a:srgbClr>
                </a:solidFill>
                <a:latin typeface="微软雅黑" pitchFamily="34" charset="-122"/>
                <a:ea typeface="微软雅黑" pitchFamily="34" charset="-122"/>
              </a:rPr>
              <a:t>XHR</a:t>
            </a:r>
            <a:r>
              <a:rPr lang="zh-CN" altLang="en-US" sz="1600" smtClean="0">
                <a:solidFill>
                  <a:srgbClr val="4BACC6">
                    <a:lumMod val="75000"/>
                  </a:srgbClr>
                </a:solidFill>
                <a:latin typeface="微软雅黑" pitchFamily="34" charset="-122"/>
                <a:ea typeface="微软雅黑" pitchFamily="34" charset="-122"/>
              </a:rPr>
              <a:t>”过滤项；</a:t>
            </a:r>
            <a:endParaRPr lang="en-US" altLang="zh-CN" sz="1600" smtClean="0">
              <a:solidFill>
                <a:srgbClr val="4BACC6">
                  <a:lumMod val="75000"/>
                </a:srgbClr>
              </a:solidFill>
              <a:latin typeface="微软雅黑" pitchFamily="34" charset="-122"/>
              <a:ea typeface="微软雅黑" pitchFamily="34" charset="-122"/>
            </a:endParaRPr>
          </a:p>
          <a:p>
            <a:pPr marL="684213" lvl="0" indent="-342900" latinLnBrk="0">
              <a:lnSpc>
                <a:spcPct val="150000"/>
              </a:lnSpc>
              <a:buAutoNum type="arabicPeriod"/>
            </a:pPr>
            <a:r>
              <a:rPr lang="zh-CN" altLang="en-US" sz="1600" smtClean="0">
                <a:solidFill>
                  <a:srgbClr val="4BACC6">
                    <a:lumMod val="75000"/>
                  </a:srgbClr>
                </a:solidFill>
                <a:latin typeface="微软雅黑" pitchFamily="34" charset="-122"/>
                <a:ea typeface="微软雅黑" pitchFamily="34" charset="-122"/>
              </a:rPr>
              <a:t>访问目标网页后，所有</a:t>
            </a:r>
            <a:r>
              <a:rPr lang="en-US" altLang="zh-CN" sz="1600" smtClean="0">
                <a:solidFill>
                  <a:srgbClr val="4BACC6">
                    <a:lumMod val="75000"/>
                  </a:srgbClr>
                </a:solidFill>
                <a:latin typeface="微软雅黑" pitchFamily="34" charset="-122"/>
                <a:ea typeface="微软雅黑" pitchFamily="34" charset="-122"/>
              </a:rPr>
              <a:t>Ajax</a:t>
            </a:r>
            <a:r>
              <a:rPr lang="zh-CN" altLang="en-US" sz="1600" smtClean="0">
                <a:solidFill>
                  <a:srgbClr val="4BACC6">
                    <a:lumMod val="75000"/>
                  </a:srgbClr>
                </a:solidFill>
                <a:latin typeface="微软雅黑" pitchFamily="34" charset="-122"/>
                <a:ea typeface="微软雅黑" pitchFamily="34" charset="-122"/>
              </a:rPr>
              <a:t>请求会出现在</a:t>
            </a:r>
            <a:r>
              <a:rPr lang="en-US" altLang="zh-CN" sz="1600" smtClean="0">
                <a:solidFill>
                  <a:srgbClr val="4BACC6">
                    <a:lumMod val="75000"/>
                  </a:srgbClr>
                </a:solidFill>
                <a:latin typeface="微软雅黑" pitchFamily="34" charset="-122"/>
                <a:ea typeface="微软雅黑" pitchFamily="34" charset="-122"/>
              </a:rPr>
              <a:t>Network</a:t>
            </a:r>
            <a:r>
              <a:rPr lang="zh-CN" altLang="en-US" sz="1600" smtClean="0">
                <a:solidFill>
                  <a:srgbClr val="4BACC6">
                    <a:lumMod val="75000"/>
                  </a:srgbClr>
                </a:solidFill>
                <a:latin typeface="微软雅黑" pitchFamily="34" charset="-122"/>
                <a:ea typeface="微软雅黑" pitchFamily="34" charset="-122"/>
              </a:rPr>
              <a:t>的列表中；</a:t>
            </a:r>
            <a:endParaRPr lang="en-US" altLang="zh-CN" sz="1600" smtClean="0">
              <a:solidFill>
                <a:srgbClr val="4BACC6">
                  <a:lumMod val="75000"/>
                </a:srgbClr>
              </a:solidFill>
              <a:latin typeface="微软雅黑" pitchFamily="34" charset="-122"/>
              <a:ea typeface="微软雅黑" pitchFamily="34" charset="-122"/>
            </a:endParaRPr>
          </a:p>
          <a:p>
            <a:pPr marL="684213" lvl="0" indent="-342900" latinLnBrk="0">
              <a:lnSpc>
                <a:spcPct val="150000"/>
              </a:lnSpc>
              <a:buAutoNum type="arabicPeriod"/>
            </a:pPr>
            <a:r>
              <a:rPr lang="zh-CN" altLang="en-US" sz="1600" smtClean="0">
                <a:solidFill>
                  <a:srgbClr val="4BACC6">
                    <a:lumMod val="75000"/>
                  </a:srgbClr>
                </a:solidFill>
                <a:latin typeface="微软雅黑" pitchFamily="34" charset="-122"/>
                <a:ea typeface="微软雅黑" pitchFamily="34" charset="-122"/>
              </a:rPr>
              <a:t>单击需要分析的</a:t>
            </a:r>
            <a:r>
              <a:rPr lang="en-US" altLang="zh-CN" sz="1600" smtClean="0">
                <a:solidFill>
                  <a:srgbClr val="4BACC6">
                    <a:lumMod val="75000"/>
                  </a:srgbClr>
                </a:solidFill>
                <a:latin typeface="微软雅黑" pitchFamily="34" charset="-122"/>
                <a:ea typeface="微软雅黑" pitchFamily="34" charset="-122"/>
              </a:rPr>
              <a:t>Ajax</a:t>
            </a:r>
            <a:r>
              <a:rPr lang="zh-CN" altLang="en-US" sz="1600" smtClean="0">
                <a:solidFill>
                  <a:srgbClr val="4BACC6">
                    <a:lumMod val="75000"/>
                  </a:srgbClr>
                </a:solidFill>
                <a:latin typeface="微软雅黑" pitchFamily="34" charset="-122"/>
                <a:ea typeface="微软雅黑" pitchFamily="34" charset="-122"/>
              </a:rPr>
              <a:t>请求，随后弹出的滑动窗口就包含了该请求的请求头、响应头及响应报文等信息。</a:t>
            </a:r>
            <a:endParaRPr lang="en-US" altLang="zh-CN"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431397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randombar(horizontal)">
                                      <p:cBhvr>
                                        <p:cTn id="27" dur="500"/>
                                        <p:tgtEl>
                                          <p:spTgt spid="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11">
                                            <p:txEl>
                                              <p:pRg st="5" end="5"/>
                                            </p:txEl>
                                          </p:spTgt>
                                        </p:tgtEl>
                                        <p:attrNameLst>
                                          <p:attrName>style.visibility</p:attrName>
                                        </p:attrNameLst>
                                      </p:cBhvr>
                                      <p:to>
                                        <p:strVal val="visible"/>
                                      </p:to>
                                    </p:set>
                                    <p:animEffect transition="in" filter="randombar(horizontal)">
                                      <p:cBhvr>
                                        <p:cTn id="32" dur="500"/>
                                        <p:tgtEl>
                                          <p:spTgt spid="1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908720"/>
            <a:ext cx="8208912" cy="1754326"/>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使用</a:t>
            </a:r>
            <a:r>
              <a:rPr lang="en-US" altLang="zh-CN" b="1">
                <a:solidFill>
                  <a:schemeClr val="accent5">
                    <a:lumMod val="50000"/>
                  </a:schemeClr>
                </a:solidFill>
                <a:latin typeface="微软雅黑" pitchFamily="34" charset="-122"/>
                <a:ea typeface="微软雅黑" pitchFamily="34" charset="-122"/>
              </a:rPr>
              <a:t>VSCode</a:t>
            </a:r>
            <a:r>
              <a:rPr lang="zh-CN" altLang="en-US" b="1">
                <a:solidFill>
                  <a:schemeClr val="accent5">
                    <a:lumMod val="50000"/>
                  </a:schemeClr>
                </a:solidFill>
                <a:latin typeface="微软雅黑" pitchFamily="34" charset="-122"/>
                <a:ea typeface="微软雅黑" pitchFamily="34" charset="-122"/>
              </a:rPr>
              <a:t>编写</a:t>
            </a:r>
            <a:r>
              <a:rPr lang="en-US" altLang="zh-CN" b="1">
                <a:solidFill>
                  <a:schemeClr val="accent5">
                    <a:lumMod val="50000"/>
                  </a:schemeClr>
                </a:solidFill>
                <a:latin typeface="微软雅黑" pitchFamily="34" charset="-122"/>
                <a:ea typeface="微软雅黑" pitchFamily="34" charset="-122"/>
              </a:rPr>
              <a:t>Python</a:t>
            </a:r>
            <a:r>
              <a:rPr lang="zh-CN" altLang="en-US" b="1">
                <a:solidFill>
                  <a:schemeClr val="accent5">
                    <a:lumMod val="50000"/>
                  </a:schemeClr>
                </a:solidFill>
                <a:latin typeface="微软雅黑" pitchFamily="34" charset="-122"/>
                <a:ea typeface="微软雅黑" pitchFamily="34" charset="-122"/>
              </a:rPr>
              <a:t>程序</a:t>
            </a:r>
          </a:p>
          <a:p>
            <a:pPr indent="342900">
              <a:lnSpc>
                <a:spcPct val="150000"/>
              </a:lnSpc>
            </a:pPr>
            <a:r>
              <a:rPr lang="zh-CN" altLang="en-US" sz="1600" b="1" smtClean="0">
                <a:solidFill>
                  <a:schemeClr val="accent5">
                    <a:lumMod val="75000"/>
                  </a:schemeClr>
                </a:solidFill>
                <a:latin typeface="微软雅黑" pitchFamily="34" charset="-122"/>
                <a:ea typeface="微软雅黑" pitchFamily="34" charset="-122"/>
              </a:rPr>
              <a:t>例</a:t>
            </a:r>
            <a:r>
              <a:rPr lang="en-US" altLang="zh-CN" sz="1600" smtClean="0">
                <a:solidFill>
                  <a:schemeClr val="accent5">
                    <a:lumMod val="75000"/>
                  </a:schemeClr>
                </a:solidFill>
                <a:latin typeface="微软雅黑" pitchFamily="34" charset="-122"/>
                <a:ea typeface="微软雅黑" pitchFamily="34" charset="-122"/>
              </a:rPr>
              <a:t> </a:t>
            </a:r>
            <a:r>
              <a:rPr lang="zh-CN" altLang="en-US" sz="1600">
                <a:solidFill>
                  <a:schemeClr val="accent5">
                    <a:lumMod val="75000"/>
                  </a:schemeClr>
                </a:solidFill>
                <a:latin typeface="微软雅黑" pitchFamily="34" charset="-122"/>
                <a:ea typeface="微软雅黑" pitchFamily="34" charset="-122"/>
              </a:rPr>
              <a:t>有两个向量</a:t>
            </a:r>
            <a:r>
              <a:rPr lang="en-US" altLang="zh-CN" sz="1600">
                <a:solidFill>
                  <a:schemeClr val="accent5">
                    <a:lumMod val="75000"/>
                  </a:schemeClr>
                </a:solidFill>
                <a:latin typeface="微软雅黑" pitchFamily="34" charset="-122"/>
                <a:ea typeface="微软雅黑" pitchFamily="34" charset="-122"/>
              </a:rPr>
              <a:t>a</a:t>
            </a:r>
            <a:r>
              <a:rPr lang="zh-CN" altLang="en-US" sz="1600">
                <a:solidFill>
                  <a:schemeClr val="accent5">
                    <a:lumMod val="75000"/>
                  </a:schemeClr>
                </a:solidFill>
                <a:latin typeface="微软雅黑" pitchFamily="34" charset="-122"/>
                <a:ea typeface="微软雅黑" pitchFamily="34" charset="-122"/>
              </a:rPr>
              <a:t>和</a:t>
            </a:r>
            <a:r>
              <a:rPr lang="en-US" altLang="zh-CN" sz="1600">
                <a:solidFill>
                  <a:schemeClr val="accent5">
                    <a:lumMod val="75000"/>
                  </a:schemeClr>
                </a:solidFill>
                <a:latin typeface="微软雅黑" pitchFamily="34" charset="-122"/>
                <a:ea typeface="微软雅黑" pitchFamily="34" charset="-122"/>
              </a:rPr>
              <a:t>b</a:t>
            </a:r>
            <a:r>
              <a:rPr lang="zh-CN" altLang="en-US" sz="1600">
                <a:solidFill>
                  <a:schemeClr val="accent5">
                    <a:lumMod val="75000"/>
                  </a:schemeClr>
                </a:solidFill>
                <a:latin typeface="微软雅黑" pitchFamily="34" charset="-122"/>
                <a:ea typeface="微软雅黑" pitchFamily="34" charset="-122"/>
              </a:rPr>
              <a:t>，其中</a:t>
            </a:r>
            <a:r>
              <a:rPr lang="en-US" altLang="zh-CN" sz="1600">
                <a:solidFill>
                  <a:schemeClr val="accent5">
                    <a:lumMod val="75000"/>
                  </a:schemeClr>
                </a:solidFill>
                <a:latin typeface="微软雅黑" pitchFamily="34" charset="-122"/>
                <a:ea typeface="微软雅黑" pitchFamily="34" charset="-122"/>
              </a:rPr>
              <a:t>a</a:t>
            </a:r>
            <a:r>
              <a:rPr lang="zh-CN" altLang="en-US" sz="1600">
                <a:solidFill>
                  <a:schemeClr val="accent5">
                    <a:lumMod val="75000"/>
                  </a:schemeClr>
                </a:solidFill>
                <a:latin typeface="微软雅黑" pitchFamily="34" charset="-122"/>
                <a:ea typeface="微软雅黑" pitchFamily="34" charset="-122"/>
              </a:rPr>
              <a:t>保存的是</a:t>
            </a:r>
            <a:r>
              <a:rPr lang="en-US" altLang="zh-CN" sz="1600">
                <a:solidFill>
                  <a:schemeClr val="accent5">
                    <a:lumMod val="75000"/>
                  </a:schemeClr>
                </a:solidFill>
                <a:latin typeface="微软雅黑" pitchFamily="34" charset="-122"/>
                <a:ea typeface="微软雅黑" pitchFamily="34" charset="-122"/>
              </a:rPr>
              <a:t>(0 ~ n-1)</a:t>
            </a:r>
            <a:r>
              <a:rPr lang="zh-CN" altLang="en-US" sz="1600">
                <a:solidFill>
                  <a:schemeClr val="accent5">
                    <a:lumMod val="75000"/>
                  </a:schemeClr>
                </a:solidFill>
                <a:latin typeface="微软雅黑" pitchFamily="34" charset="-122"/>
                <a:ea typeface="微软雅黑" pitchFamily="34" charset="-122"/>
              </a:rPr>
              <a:t>的</a:t>
            </a:r>
            <a:r>
              <a:rPr lang="en-US" altLang="zh-CN" sz="1600">
                <a:solidFill>
                  <a:schemeClr val="accent5">
                    <a:lumMod val="75000"/>
                  </a:schemeClr>
                </a:solidFill>
                <a:latin typeface="微软雅黑" pitchFamily="34" charset="-122"/>
                <a:ea typeface="微软雅黑" pitchFamily="34" charset="-122"/>
              </a:rPr>
              <a:t>2</a:t>
            </a:r>
            <a:r>
              <a:rPr lang="zh-CN" altLang="en-US" sz="1600">
                <a:solidFill>
                  <a:schemeClr val="accent5">
                    <a:lumMod val="75000"/>
                  </a:schemeClr>
                </a:solidFill>
                <a:latin typeface="微软雅黑" pitchFamily="34" charset="-122"/>
                <a:ea typeface="微软雅黑" pitchFamily="34" charset="-122"/>
              </a:rPr>
              <a:t>次幂，</a:t>
            </a:r>
            <a:r>
              <a:rPr lang="en-US" altLang="zh-CN" sz="1600">
                <a:solidFill>
                  <a:schemeClr val="accent5">
                    <a:lumMod val="75000"/>
                  </a:schemeClr>
                </a:solidFill>
                <a:latin typeface="微软雅黑" pitchFamily="34" charset="-122"/>
                <a:ea typeface="微软雅黑" pitchFamily="34" charset="-122"/>
              </a:rPr>
              <a:t>b</a:t>
            </a:r>
            <a:r>
              <a:rPr lang="zh-CN" altLang="en-US" sz="1600">
                <a:solidFill>
                  <a:schemeClr val="accent5">
                    <a:lumMod val="75000"/>
                  </a:schemeClr>
                </a:solidFill>
                <a:latin typeface="微软雅黑" pitchFamily="34" charset="-122"/>
                <a:ea typeface="微软雅黑" pitchFamily="34" charset="-122"/>
              </a:rPr>
              <a:t>保存的</a:t>
            </a:r>
            <a:r>
              <a:rPr lang="zh-CN" altLang="en-US" sz="1600" smtClean="0">
                <a:solidFill>
                  <a:schemeClr val="accent5">
                    <a:lumMod val="75000"/>
                  </a:schemeClr>
                </a:solidFill>
                <a:latin typeface="微软雅黑" pitchFamily="34" charset="-122"/>
                <a:ea typeface="微软雅黑" pitchFamily="34" charset="-122"/>
              </a:rPr>
              <a:t>是</a:t>
            </a:r>
            <a:r>
              <a:rPr lang="en-US" altLang="zh-CN" sz="1600" smtClean="0">
                <a:solidFill>
                  <a:schemeClr val="accent5">
                    <a:lumMod val="75000"/>
                  </a:schemeClr>
                </a:solidFill>
                <a:latin typeface="微软雅黑" pitchFamily="34" charset="-122"/>
                <a:ea typeface="微软雅黑" pitchFamily="34" charset="-122"/>
              </a:rPr>
              <a:t>(0 </a:t>
            </a:r>
            <a:r>
              <a:rPr lang="en-US" altLang="zh-CN" sz="1600">
                <a:solidFill>
                  <a:schemeClr val="accent5">
                    <a:lumMod val="75000"/>
                  </a:schemeClr>
                </a:solidFill>
                <a:latin typeface="微软雅黑" pitchFamily="34" charset="-122"/>
                <a:ea typeface="微软雅黑" pitchFamily="34" charset="-122"/>
              </a:rPr>
              <a:t>~ </a:t>
            </a:r>
            <a:r>
              <a:rPr lang="en-US" altLang="zh-CN" sz="1600" smtClean="0">
                <a:solidFill>
                  <a:schemeClr val="accent5">
                    <a:lumMod val="75000"/>
                  </a:schemeClr>
                </a:solidFill>
                <a:latin typeface="微软雅黑" pitchFamily="34" charset="-122"/>
                <a:ea typeface="微软雅黑" pitchFamily="34" charset="-122"/>
              </a:rPr>
              <a:t>n)</a:t>
            </a:r>
            <a:r>
              <a:rPr lang="zh-CN" altLang="en-US" sz="1600" smtClean="0">
                <a:solidFill>
                  <a:schemeClr val="accent5">
                    <a:lumMod val="75000"/>
                  </a:schemeClr>
                </a:solidFill>
                <a:latin typeface="微软雅黑" pitchFamily="34" charset="-122"/>
                <a:ea typeface="微软雅黑" pitchFamily="34" charset="-122"/>
              </a:rPr>
              <a:t>的</a:t>
            </a:r>
            <a:r>
              <a:rPr lang="en-US" altLang="zh-CN" sz="1600">
                <a:solidFill>
                  <a:schemeClr val="accent5">
                    <a:lumMod val="75000"/>
                  </a:schemeClr>
                </a:solidFill>
                <a:latin typeface="微软雅黑" pitchFamily="34" charset="-122"/>
                <a:ea typeface="微软雅黑" pitchFamily="34" charset="-122"/>
              </a:rPr>
              <a:t>3</a:t>
            </a:r>
            <a:r>
              <a:rPr lang="zh-CN" altLang="en-US" sz="1600">
                <a:solidFill>
                  <a:schemeClr val="accent5">
                    <a:lumMod val="75000"/>
                  </a:schemeClr>
                </a:solidFill>
                <a:latin typeface="微软雅黑" pitchFamily="34" charset="-122"/>
                <a:ea typeface="微软雅黑" pitchFamily="34" charset="-122"/>
              </a:rPr>
              <a:t>次幂；求</a:t>
            </a:r>
            <a:r>
              <a:rPr lang="en-US" altLang="zh-CN" sz="1600">
                <a:solidFill>
                  <a:schemeClr val="accent5">
                    <a:lumMod val="75000"/>
                  </a:schemeClr>
                </a:solidFill>
                <a:latin typeface="微软雅黑" pitchFamily="34" charset="-122"/>
                <a:ea typeface="微软雅黑" pitchFamily="34" charset="-122"/>
              </a:rPr>
              <a:t>a</a:t>
            </a:r>
            <a:r>
              <a:rPr lang="zh-CN" altLang="en-US" sz="1600">
                <a:solidFill>
                  <a:schemeClr val="accent5">
                    <a:lumMod val="75000"/>
                  </a:schemeClr>
                </a:solidFill>
                <a:latin typeface="微软雅黑" pitchFamily="34" charset="-122"/>
                <a:ea typeface="微软雅黑" pitchFamily="34" charset="-122"/>
              </a:rPr>
              <a:t>与</a:t>
            </a:r>
            <a:r>
              <a:rPr lang="en-US" altLang="zh-CN" sz="1600">
                <a:solidFill>
                  <a:schemeClr val="accent5">
                    <a:lumMod val="75000"/>
                  </a:schemeClr>
                </a:solidFill>
                <a:latin typeface="微软雅黑" pitchFamily="34" charset="-122"/>
                <a:ea typeface="微软雅黑" pitchFamily="34" charset="-122"/>
              </a:rPr>
              <a:t>b</a:t>
            </a:r>
            <a:r>
              <a:rPr lang="zh-CN" altLang="en-US" sz="1600">
                <a:solidFill>
                  <a:schemeClr val="accent5">
                    <a:lumMod val="75000"/>
                  </a:schemeClr>
                </a:solidFill>
                <a:latin typeface="微软雅黑" pitchFamily="34" charset="-122"/>
                <a:ea typeface="微软雅黑" pitchFamily="34" charset="-122"/>
              </a:rPr>
              <a:t>的向量积</a:t>
            </a:r>
            <a:r>
              <a:rPr lang="zh-CN" altLang="en-US" sz="1600" smtClean="0">
                <a:solidFill>
                  <a:schemeClr val="accent5">
                    <a:lumMod val="75000"/>
                  </a:schemeClr>
                </a:solidFill>
                <a:latin typeface="微软雅黑" pitchFamily="34" charset="-122"/>
                <a:ea typeface="微软雅黑" pitchFamily="34" charset="-122"/>
              </a:rPr>
              <a:t>。</a:t>
            </a:r>
            <a:endParaRPr lang="en-US" altLang="zh-CN" sz="1600" smtClean="0">
              <a:solidFill>
                <a:schemeClr val="accent5">
                  <a:lumMod val="75000"/>
                </a:schemeClr>
              </a:solidFill>
              <a:latin typeface="微软雅黑" pitchFamily="34" charset="-122"/>
              <a:ea typeface="微软雅黑" pitchFamily="34" charset="-122"/>
            </a:endParaRPr>
          </a:p>
          <a:p>
            <a:pPr indent="342900">
              <a:lnSpc>
                <a:spcPct val="150000"/>
              </a:lnSpc>
            </a:pPr>
            <a:r>
              <a:rPr lang="zh-CN" altLang="en-US" sz="1600" smtClean="0">
                <a:solidFill>
                  <a:schemeClr val="accent5">
                    <a:lumMod val="75000"/>
                  </a:schemeClr>
                </a:solidFill>
                <a:latin typeface="微软雅黑" pitchFamily="34" charset="-122"/>
                <a:ea typeface="微软雅黑" pitchFamily="34" charset="-122"/>
              </a:rPr>
              <a:t>这里我们使用两种方式实现：</a:t>
            </a:r>
            <a:endParaRPr lang="zh-CN" altLang="en-US" sz="1600">
              <a:solidFill>
                <a:schemeClr val="accent5">
                  <a:lumMod val="75000"/>
                </a:schemeClr>
              </a:solidFill>
              <a:latin typeface="微软雅黑" pitchFamily="34" charset="-122"/>
              <a:ea typeface="微软雅黑" pitchFamily="34" charset="-122"/>
            </a:endParaRPr>
          </a:p>
        </p:txBody>
      </p:sp>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3888" y="2287520"/>
            <a:ext cx="3006651" cy="402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67544" y="2604309"/>
            <a:ext cx="2952328" cy="1938992"/>
          </a:xfrm>
          <a:prstGeom prst="rect">
            <a:avLst/>
          </a:prstGeom>
          <a:noFill/>
        </p:spPr>
        <p:txBody>
          <a:bodyPr wrap="square" rtlCol="0">
            <a:spAutoFit/>
          </a:bodyPr>
          <a:lstStyle/>
          <a:p>
            <a:pPr indent="342900">
              <a:lnSpc>
                <a:spcPct val="150000"/>
              </a:lnSpc>
            </a:pPr>
            <a:r>
              <a:rPr lang="zh-CN" altLang="en-US" sz="1600">
                <a:solidFill>
                  <a:schemeClr val="accent5">
                    <a:lumMod val="75000"/>
                  </a:schemeClr>
                </a:solidFill>
                <a:latin typeface="微软雅黑" pitchFamily="34" charset="-122"/>
                <a:ea typeface="微软雅黑" pitchFamily="34" charset="-122"/>
              </a:rPr>
              <a:t>从执行</a:t>
            </a:r>
            <a:r>
              <a:rPr lang="zh-CN" altLang="en-US" sz="1600" smtClean="0">
                <a:solidFill>
                  <a:schemeClr val="accent5">
                    <a:lumMod val="75000"/>
                  </a:schemeClr>
                </a:solidFill>
                <a:latin typeface="微软雅黑" pitchFamily="34" charset="-122"/>
                <a:ea typeface="微软雅黑" pitchFamily="34" charset="-122"/>
              </a:rPr>
              <a:t>结果可以看出，当</a:t>
            </a:r>
            <a:r>
              <a:rPr lang="en-US" altLang="zh-CN" sz="1600" smtClean="0">
                <a:solidFill>
                  <a:schemeClr val="accent5">
                    <a:lumMod val="75000"/>
                  </a:schemeClr>
                </a:solidFill>
                <a:latin typeface="微软雅黑" pitchFamily="34" charset="-122"/>
                <a:ea typeface="微软雅黑" pitchFamily="34" charset="-122"/>
              </a:rPr>
              <a:t>n</a:t>
            </a:r>
            <a:r>
              <a:rPr lang="zh-CN" altLang="en-US" sz="1600" smtClean="0">
                <a:solidFill>
                  <a:schemeClr val="accent5">
                    <a:lumMod val="75000"/>
                  </a:schemeClr>
                </a:solidFill>
                <a:latin typeface="微软雅黑" pitchFamily="34" charset="-122"/>
                <a:ea typeface="微软雅黑" pitchFamily="34" charset="-122"/>
              </a:rPr>
              <a:t>较大时，使用</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库时程序运行的性能远超过直接手写。这也说明，</a:t>
            </a:r>
            <a:r>
              <a:rPr lang="en-US" altLang="zh-CN" sz="1600" smtClean="0">
                <a:solidFill>
                  <a:schemeClr val="accent5">
                    <a:lumMod val="75000"/>
                  </a:schemeClr>
                </a:solidFill>
                <a:latin typeface="微软雅黑" pitchFamily="34" charset="-122"/>
                <a:ea typeface="微软雅黑" pitchFamily="34" charset="-122"/>
              </a:rPr>
              <a:t>NumPy</a:t>
            </a:r>
            <a:r>
              <a:rPr lang="zh-CN" altLang="en-US" sz="1600" smtClean="0">
                <a:solidFill>
                  <a:schemeClr val="accent5">
                    <a:lumMod val="75000"/>
                  </a:schemeClr>
                </a:solidFill>
                <a:latin typeface="微软雅黑" pitchFamily="34" charset="-122"/>
                <a:ea typeface="微软雅黑" pitchFamily="34" charset="-122"/>
              </a:rPr>
              <a:t>库底层做了很多的性能优化工作。</a:t>
            </a:r>
            <a:endParaRPr lang="zh-CN" altLang="en-US" sz="160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789413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3076"/>
                                        </p:tgtEl>
                                        <p:attrNameLst>
                                          <p:attrName>style.visibility</p:attrName>
                                        </p:attrNameLst>
                                      </p:cBhvr>
                                      <p:to>
                                        <p:strVal val="visible"/>
                                      </p:to>
                                    </p:set>
                                    <p:anim calcmode="lin" valueType="num">
                                      <p:cBhvr>
                                        <p:cTn id="22" dur="500" fill="hold"/>
                                        <p:tgtEl>
                                          <p:spTgt spid="3076"/>
                                        </p:tgtEl>
                                        <p:attrNameLst>
                                          <p:attrName>ppt_w</p:attrName>
                                        </p:attrNameLst>
                                      </p:cBhvr>
                                      <p:tavLst>
                                        <p:tav tm="0">
                                          <p:val>
                                            <p:fltVal val="0"/>
                                          </p:val>
                                        </p:tav>
                                        <p:tav tm="100000">
                                          <p:val>
                                            <p:strVal val="#ppt_w"/>
                                          </p:val>
                                        </p:tav>
                                      </p:tavLst>
                                    </p:anim>
                                    <p:anim calcmode="lin" valueType="num">
                                      <p:cBhvr>
                                        <p:cTn id="23" dur="500" fill="hold"/>
                                        <p:tgtEl>
                                          <p:spTgt spid="3076"/>
                                        </p:tgtEl>
                                        <p:attrNameLst>
                                          <p:attrName>ppt_h</p:attrName>
                                        </p:attrNameLst>
                                      </p:cBhvr>
                                      <p:tavLst>
                                        <p:tav tm="0">
                                          <p:val>
                                            <p:fltVal val="0"/>
                                          </p:val>
                                        </p:tav>
                                        <p:tav tm="100000">
                                          <p:val>
                                            <p:strVal val="#ppt_h"/>
                                          </p:val>
                                        </p:tav>
                                      </p:tavLst>
                                    </p:anim>
                                    <p:animEffect transition="in" filter="fade">
                                      <p:cBhvr>
                                        <p:cTn id="24" dur="500"/>
                                        <p:tgtEl>
                                          <p:spTgt spid="3076"/>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randombar(horizontal)">
                                      <p:cBhvr>
                                        <p:cTn id="2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Ajax</a:t>
            </a:r>
            <a:r>
              <a:rPr lang="zh-CN" altLang="en-US" b="1" smtClean="0">
                <a:solidFill>
                  <a:schemeClr val="accent5">
                    <a:lumMod val="50000"/>
                  </a:schemeClr>
                </a:solidFill>
                <a:latin typeface="微软雅黑" pitchFamily="34" charset="-122"/>
                <a:ea typeface="微软雅黑" pitchFamily="34" charset="-122"/>
              </a:rPr>
              <a:t>数据爬取实战</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以关键字“爬虫”获取知乎问答中的问题</a:t>
            </a:r>
            <a:r>
              <a:rPr lang="zh-CN" altLang="en-US" sz="1600">
                <a:solidFill>
                  <a:srgbClr val="4BACC6">
                    <a:lumMod val="75000"/>
                  </a:srgbClr>
                </a:solidFill>
                <a:latin typeface="微软雅黑" pitchFamily="34" charset="-122"/>
                <a:ea typeface="微软雅黑" pitchFamily="34" charset="-122"/>
              </a:rPr>
              <a:t>和</a:t>
            </a:r>
            <a:r>
              <a:rPr lang="zh-CN" altLang="en-US" sz="1600" smtClean="0">
                <a:solidFill>
                  <a:srgbClr val="4BACC6">
                    <a:lumMod val="75000"/>
                  </a:srgbClr>
                </a:solidFill>
                <a:latin typeface="微软雅黑" pitchFamily="34" charset="-122"/>
                <a:ea typeface="微软雅黑" pitchFamily="34" charset="-122"/>
              </a:rPr>
              <a:t>点赞最高的答案。</a:t>
            </a:r>
            <a:endParaRPr lang="en-US" altLang="zh-CN" sz="160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347402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zh-CN" altLang="en-US" sz="2400">
                <a:solidFill>
                  <a:srgbClr val="0070C0"/>
                </a:solidFill>
                <a:latin typeface="微软雅黑" pitchFamily="34" charset="-122"/>
                <a:ea typeface="微软雅黑" pitchFamily="34" charset="-122"/>
              </a:rPr>
              <a:t>动态渲染页面爬取</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第七课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5078313"/>
          </a:xfrm>
          <a:prstGeom prst="rect">
            <a:avLst/>
          </a:prstGeom>
          <a:noFill/>
        </p:spPr>
        <p:txBody>
          <a:bodyPr wrap="square"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a:t>
            </a:r>
            <a:r>
              <a:rPr lang="zh-CN" altLang="en-US" b="1">
                <a:solidFill>
                  <a:schemeClr val="accent5">
                    <a:lumMod val="50000"/>
                  </a:schemeClr>
                </a:solidFill>
                <a:latin typeface="微软雅黑" pitchFamily="34" charset="-122"/>
                <a:ea typeface="微软雅黑" pitchFamily="34" charset="-122"/>
              </a:rPr>
              <a:t>介绍</a:t>
            </a:r>
            <a:endParaRPr lang="en-US" altLang="zh-CN" b="1" smtClean="0">
              <a:solidFill>
                <a:schemeClr val="accent5">
                  <a:lumMod val="50000"/>
                </a:scheme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前面介绍了最简单的动态渲染页面的爬取，即通过</a:t>
            </a:r>
            <a:r>
              <a:rPr lang="en-US" altLang="zh-CN" sz="1600" smtClean="0">
                <a:solidFill>
                  <a:srgbClr val="4BACC6">
                    <a:lumMod val="75000"/>
                  </a:srgbClr>
                </a:solidFill>
                <a:latin typeface="微软雅黑" pitchFamily="34" charset="-122"/>
                <a:ea typeface="微软雅黑" pitchFamily="34" charset="-122"/>
              </a:rPr>
              <a:t>Ajax</a:t>
            </a:r>
            <a:r>
              <a:rPr lang="zh-CN" altLang="en-US" sz="1600" smtClean="0">
                <a:solidFill>
                  <a:srgbClr val="4BACC6">
                    <a:lumMod val="75000"/>
                  </a:srgbClr>
                </a:solidFill>
                <a:latin typeface="微软雅黑" pitchFamily="34" charset="-122"/>
                <a:ea typeface="微软雅黑" pitchFamily="34" charset="-122"/>
              </a:rPr>
              <a:t>的方式直接从</a:t>
            </a:r>
            <a:r>
              <a:rPr lang="en-US" altLang="zh-CN" sz="1600" smtClean="0">
                <a:solidFill>
                  <a:srgbClr val="4BACC6">
                    <a:lumMod val="75000"/>
                  </a:srgbClr>
                </a:solidFill>
                <a:latin typeface="微软雅黑" pitchFamily="34" charset="-122"/>
                <a:ea typeface="微软雅黑" pitchFamily="34" charset="-122"/>
              </a:rPr>
              <a:t>HTTP</a:t>
            </a:r>
            <a:r>
              <a:rPr lang="zh-CN" altLang="en-US" sz="1600" smtClean="0">
                <a:solidFill>
                  <a:srgbClr val="4BACC6">
                    <a:lumMod val="75000"/>
                  </a:srgbClr>
                </a:solidFill>
                <a:latin typeface="微软雅黑" pitchFamily="34" charset="-122"/>
                <a:ea typeface="微软雅黑" pitchFamily="34" charset="-122"/>
              </a:rPr>
              <a:t>请求</a:t>
            </a:r>
            <a:r>
              <a:rPr lang="en-US" altLang="zh-CN" sz="1600" smtClean="0">
                <a:solidFill>
                  <a:srgbClr val="4BACC6">
                    <a:lumMod val="75000"/>
                  </a:srgbClr>
                </a:solidFill>
                <a:latin typeface="微软雅黑" pitchFamily="34" charset="-122"/>
                <a:ea typeface="微软雅黑" pitchFamily="34" charset="-122"/>
              </a:rPr>
              <a:t>API</a:t>
            </a:r>
            <a:r>
              <a:rPr lang="zh-CN" altLang="en-US" sz="1600" smtClean="0">
                <a:solidFill>
                  <a:srgbClr val="4BACC6">
                    <a:lumMod val="75000"/>
                  </a:srgbClr>
                </a:solidFill>
                <a:latin typeface="微软雅黑" pitchFamily="34" charset="-122"/>
                <a:ea typeface="微软雅黑" pitchFamily="34" charset="-122"/>
              </a:rPr>
              <a:t>获得现成的</a:t>
            </a:r>
            <a:r>
              <a:rPr lang="en-US" altLang="zh-CN" sz="1600" smtClean="0">
                <a:solidFill>
                  <a:srgbClr val="4BACC6">
                    <a:lumMod val="75000"/>
                  </a:srgbClr>
                </a:solidFill>
                <a:latin typeface="微软雅黑" pitchFamily="34" charset="-122"/>
                <a:ea typeface="微软雅黑" pitchFamily="34" charset="-122"/>
              </a:rPr>
              <a:t>Json</a:t>
            </a:r>
            <a:r>
              <a:rPr lang="zh-CN" altLang="en-US" sz="1600" smtClean="0">
                <a:solidFill>
                  <a:srgbClr val="4BACC6">
                    <a:lumMod val="75000"/>
                  </a:srgbClr>
                </a:solidFill>
                <a:latin typeface="微软雅黑" pitchFamily="34" charset="-122"/>
                <a:ea typeface="微软雅黑" pitchFamily="34" charset="-122"/>
              </a:rPr>
              <a:t>数据。</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但对于某些网站系统，通过</a:t>
            </a:r>
            <a:r>
              <a:rPr lang="en-US" altLang="zh-CN" sz="1600" smtClean="0">
                <a:solidFill>
                  <a:srgbClr val="4BACC6">
                    <a:lumMod val="75000"/>
                  </a:srgbClr>
                </a:solidFill>
                <a:latin typeface="微软雅黑" pitchFamily="34" charset="-122"/>
                <a:ea typeface="微软雅黑" pitchFamily="34" charset="-122"/>
              </a:rPr>
              <a:t>Ajax</a:t>
            </a:r>
            <a:r>
              <a:rPr lang="zh-CN" altLang="en-US" sz="1600" smtClean="0">
                <a:solidFill>
                  <a:srgbClr val="4BACC6">
                    <a:lumMod val="75000"/>
                  </a:srgbClr>
                </a:solidFill>
                <a:latin typeface="微软雅黑" pitchFamily="34" charset="-122"/>
                <a:ea typeface="微软雅黑" pitchFamily="34" charset="-122"/>
              </a:rPr>
              <a:t>获取的数据不过是中间数据，它还需要经过网页上</a:t>
            </a:r>
            <a:r>
              <a:rPr lang="en-US" altLang="zh-CN" sz="1600" smtClean="0">
                <a:solidFill>
                  <a:srgbClr val="4BACC6">
                    <a:lumMod val="75000"/>
                  </a:srgbClr>
                </a:solidFill>
                <a:latin typeface="微软雅黑" pitchFamily="34" charset="-122"/>
                <a:ea typeface="微软雅黑" pitchFamily="34" charset="-122"/>
              </a:rPr>
              <a:t>JavaScript</a:t>
            </a:r>
            <a:r>
              <a:rPr lang="zh-CN" altLang="en-US" sz="1600" smtClean="0">
                <a:solidFill>
                  <a:srgbClr val="4BACC6">
                    <a:lumMod val="75000"/>
                  </a:srgbClr>
                </a:solidFill>
                <a:latin typeface="微软雅黑" pitchFamily="34" charset="-122"/>
                <a:ea typeface="微软雅黑" pitchFamily="34" charset="-122"/>
              </a:rPr>
              <a:t>脚本运行后转换得到最终数据。而一些在数据安全方面比较注重的网站系统，</a:t>
            </a:r>
            <a:r>
              <a:rPr lang="en-US" altLang="zh-CN" sz="1600" smtClean="0">
                <a:solidFill>
                  <a:srgbClr val="4BACC6">
                    <a:lumMod val="75000"/>
                  </a:srgbClr>
                </a:solidFill>
                <a:latin typeface="微软雅黑" pitchFamily="34" charset="-122"/>
                <a:ea typeface="微软雅黑" pitchFamily="34" charset="-122"/>
              </a:rPr>
              <a:t>Ajax</a:t>
            </a:r>
            <a:r>
              <a:rPr lang="zh-CN" altLang="en-US" sz="1600" smtClean="0">
                <a:solidFill>
                  <a:srgbClr val="4BACC6">
                    <a:lumMod val="75000"/>
                  </a:srgbClr>
                </a:solidFill>
                <a:latin typeface="微软雅黑" pitchFamily="34" charset="-122"/>
                <a:ea typeface="微软雅黑" pitchFamily="34" charset="-122"/>
              </a:rPr>
              <a:t>请求得到数据经过了加密处理，爬虫拿到的不过是无法理解的密文，使得数据毫无意义。</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对于此类情况，不得不拿出爬虫的终极武器</a:t>
            </a:r>
            <a:r>
              <a:rPr lang="en-US" altLang="zh-CN" sz="1600" smtClean="0">
                <a:solidFill>
                  <a:srgbClr val="4BACC6">
                    <a:lumMod val="75000"/>
                  </a:srgbClr>
                </a:solidFill>
                <a:latin typeface="微软雅黑" pitchFamily="34" charset="-122"/>
                <a:ea typeface="微软雅黑" pitchFamily="34" charset="-122"/>
              </a:rPr>
              <a:t>——</a:t>
            </a:r>
            <a:r>
              <a:rPr lang="zh-CN" altLang="en-US" sz="1600">
                <a:solidFill>
                  <a:srgbClr val="4BACC6">
                    <a:lumMod val="75000"/>
                  </a:srgbClr>
                </a:solidFill>
                <a:latin typeface="微软雅黑" pitchFamily="34" charset="-122"/>
                <a:ea typeface="微软雅黑" pitchFamily="34" charset="-122"/>
              </a:rPr>
              <a:t>浏览器</a:t>
            </a:r>
            <a:r>
              <a:rPr lang="zh-CN" altLang="en-US" sz="1600" smtClean="0">
                <a:solidFill>
                  <a:srgbClr val="4BACC6">
                    <a:lumMod val="75000"/>
                  </a:srgbClr>
                </a:solidFill>
                <a:latin typeface="微软雅黑" pitchFamily="34" charset="-122"/>
                <a:ea typeface="微软雅黑" pitchFamily="34" charset="-122"/>
              </a:rPr>
              <a:t>模拟技术。通过浏览器模拟器，爬虫能像一个人一样，通过一种被称为无头浏览器（</a:t>
            </a:r>
            <a:r>
              <a:rPr lang="en-US" altLang="zh-CN" sz="1600" smtClean="0">
                <a:solidFill>
                  <a:srgbClr val="4BACC6">
                    <a:lumMod val="75000"/>
                  </a:srgbClr>
                </a:solidFill>
                <a:latin typeface="微软雅黑" pitchFamily="34" charset="-122"/>
                <a:ea typeface="微软雅黑" pitchFamily="34" charset="-122"/>
              </a:rPr>
              <a:t>Headless Browser</a:t>
            </a:r>
            <a:r>
              <a:rPr lang="zh-CN" altLang="en-US" sz="1600" smtClean="0">
                <a:solidFill>
                  <a:srgbClr val="4BACC6">
                    <a:lumMod val="75000"/>
                  </a:srgbClr>
                </a:solidFill>
                <a:latin typeface="微软雅黑" pitchFamily="34" charset="-122"/>
                <a:ea typeface="微软雅黑" pitchFamily="34" charset="-122"/>
              </a:rPr>
              <a:t>）去去模仿人的操作，如输入关键字、点击按钮、触发按键等。这里的无头浏览器是指一种没有图形化界面，但像普通浏览器一样拥有内核及相关功能的浏览器。</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en-US" altLang="zh-CN" sz="1600">
                <a:solidFill>
                  <a:srgbClr val="4BACC6">
                    <a:lumMod val="75000"/>
                  </a:srgbClr>
                </a:solidFill>
                <a:latin typeface="微软雅黑" pitchFamily="34" charset="-122"/>
                <a:ea typeface="微软雅黑" pitchFamily="34" charset="-122"/>
              </a:rPr>
              <a:t>Python </a:t>
            </a:r>
            <a:r>
              <a:rPr lang="zh-CN" altLang="en-US" sz="1600" smtClean="0">
                <a:solidFill>
                  <a:srgbClr val="4BACC6">
                    <a:lumMod val="75000"/>
                  </a:srgbClr>
                </a:solidFill>
                <a:latin typeface="微软雅黑" pitchFamily="34" charset="-122"/>
                <a:ea typeface="微软雅黑" pitchFamily="34" charset="-122"/>
              </a:rPr>
              <a:t>也提供</a:t>
            </a:r>
            <a:r>
              <a:rPr lang="zh-CN" altLang="en-US" sz="1600">
                <a:solidFill>
                  <a:srgbClr val="4BACC6">
                    <a:lumMod val="75000"/>
                  </a:srgbClr>
                </a:solidFill>
                <a:latin typeface="微软雅黑" pitchFamily="34" charset="-122"/>
                <a:ea typeface="微软雅黑" pitchFamily="34" charset="-122"/>
              </a:rPr>
              <a:t>了许多模拟浏览器运行的库，如 </a:t>
            </a:r>
            <a:r>
              <a:rPr lang="en-US" altLang="zh-CN" sz="1600">
                <a:solidFill>
                  <a:srgbClr val="4BACC6">
                    <a:lumMod val="75000"/>
                  </a:srgbClr>
                </a:solidFill>
                <a:latin typeface="微软雅黑" pitchFamily="34" charset="-122"/>
                <a:ea typeface="微软雅黑" pitchFamily="34" charset="-122"/>
              </a:rPr>
              <a:t>Selenium</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Splash</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PyV8</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Ghost </a:t>
            </a:r>
            <a:r>
              <a:rPr lang="zh-CN" altLang="en-US" sz="1600" smtClean="0">
                <a:solidFill>
                  <a:srgbClr val="4BACC6">
                    <a:lumMod val="75000"/>
                  </a:srgbClr>
                </a:solidFill>
                <a:latin typeface="微软雅黑" pitchFamily="34" charset="-122"/>
                <a:ea typeface="微软雅黑" pitchFamily="34" charset="-122"/>
              </a:rPr>
              <a:t>等</a:t>
            </a:r>
            <a:r>
              <a:rPr lang="zh-CN" altLang="en-US" sz="160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p:txBody>
      </p:sp>
    </p:spTree>
    <p:extLst>
      <p:ext uri="{BB962C8B-B14F-4D97-AF65-F5344CB8AC3E}">
        <p14:creationId xmlns:p14="http://schemas.microsoft.com/office/powerpoint/2010/main" val="1853965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randombar(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2"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3"/>
          <p:cNvSpPr/>
          <p:nvPr/>
        </p:nvSpPr>
        <p:spPr>
          <a:xfrm flipH="1">
            <a:off x="-6" y="0"/>
            <a:ext cx="9143995" cy="692696"/>
          </a:xfrm>
          <a:prstGeom prst="rect">
            <a:avLst/>
          </a:prstGeom>
          <a:gradFill flip="none" rotWithShape="1">
            <a:gsLst>
              <a:gs pos="10000">
                <a:schemeClr val="bg1">
                  <a:alpha val="6000"/>
                </a:schemeClr>
              </a:gs>
              <a:gs pos="0">
                <a:schemeClr val="bg1">
                  <a:alpha val="0"/>
                </a:schemeClr>
              </a:gs>
              <a:gs pos="47000">
                <a:schemeClr val="tx1">
                  <a:gamma/>
                  <a:tint val="0"/>
                  <a:invGamma/>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682625">
              <a:defRPr/>
            </a:pPr>
            <a:r>
              <a:rPr lang="zh-CN" altLang="en-US" sz="2400" smtClean="0">
                <a:solidFill>
                  <a:srgbClr val="0070C0"/>
                </a:solidFill>
                <a:latin typeface="微软雅黑" pitchFamily="34" charset="-122"/>
                <a:ea typeface="微软雅黑" pitchFamily="34" charset="-122"/>
              </a:rPr>
              <a:t>动态</a:t>
            </a:r>
            <a:r>
              <a:rPr lang="zh-CN" altLang="en-US" sz="2400">
                <a:solidFill>
                  <a:srgbClr val="0070C0"/>
                </a:solidFill>
                <a:latin typeface="微软雅黑" pitchFamily="34" charset="-122"/>
                <a:ea typeface="微软雅黑" pitchFamily="34" charset="-122"/>
              </a:rPr>
              <a:t>渲染页面爬取</a:t>
            </a:r>
            <a:endParaRPr lang="ko-KR" altLang="en-US" sz="2400">
              <a:solidFill>
                <a:srgbClr val="0070C0"/>
              </a:solidFill>
              <a:latin typeface="微软雅黑" pitchFamily="34" charset="-122"/>
            </a:endParaRPr>
          </a:p>
        </p:txBody>
      </p:sp>
      <p:sp>
        <p:nvSpPr>
          <p:cNvPr id="4" name="TextBox 1"/>
          <p:cNvSpPr txBox="1">
            <a:spLocks noChangeArrowheads="1"/>
          </p:cNvSpPr>
          <p:nvPr/>
        </p:nvSpPr>
        <p:spPr bwMode="auto">
          <a:xfrm>
            <a:off x="7452320" y="53960"/>
            <a:ext cx="1440160" cy="584775"/>
          </a:xfrm>
          <a:prstGeom prst="rect">
            <a:avLst/>
          </a:prstGeom>
          <a:noFill/>
          <a:ln w="9525">
            <a:noFill/>
            <a:miter lim="800000"/>
            <a:headEnd/>
            <a:tailEnd/>
          </a:ln>
        </p:spPr>
        <p:txBody>
          <a:bodyPr wrap="square">
            <a:spAutoFit/>
          </a:bodyPr>
          <a:lstStyle/>
          <a:p>
            <a:pPr algn="r"/>
            <a:r>
              <a:rPr lang="zh-CN" altLang="en-US" sz="3200" b="1" smtClean="0">
                <a:solidFill>
                  <a:schemeClr val="accent5">
                    <a:lumMod val="50000"/>
                  </a:schemeClr>
                </a:solidFill>
                <a:latin typeface="微软雅黑" pitchFamily="34" charset="-122"/>
                <a:ea typeface="微软雅黑" pitchFamily="34" charset="-122"/>
                <a:cs typeface="Arial" pitchFamily="34" charset="0"/>
              </a:rPr>
              <a:t>第七课</a:t>
            </a:r>
            <a:endParaRPr lang="en-US" altLang="ko-KR" sz="3200" b="1" dirty="0" smtClean="0">
              <a:solidFill>
                <a:schemeClr val="accent5">
                  <a:lumMod val="50000"/>
                </a:schemeClr>
              </a:solidFill>
              <a:latin typeface="微软雅黑" pitchFamily="34" charset="-122"/>
              <a:ea typeface="微软雅黑" pitchFamily="34" charset="-122"/>
              <a:cs typeface="Arial" pitchFamily="34" charset="0"/>
            </a:endParaRPr>
          </a:p>
        </p:txBody>
      </p:sp>
      <p:sp>
        <p:nvSpPr>
          <p:cNvPr id="5" name="TextBox 4"/>
          <p:cNvSpPr txBox="1"/>
          <p:nvPr/>
        </p:nvSpPr>
        <p:spPr>
          <a:xfrm>
            <a:off x="683568" y="908720"/>
            <a:ext cx="7776864" cy="3970318"/>
          </a:xfrm>
          <a:prstGeom prst="rect">
            <a:avLst/>
          </a:prstGeom>
          <a:noFill/>
        </p:spPr>
        <p:txBody>
          <a:bodyPr wrap="square" numCol="2" rtlCol="0">
            <a:spAutoFit/>
          </a:bodyPr>
          <a:lstStyle/>
          <a:p>
            <a:pPr>
              <a:lnSpc>
                <a:spcPct val="200000"/>
              </a:lnSpc>
            </a:pPr>
            <a:r>
              <a:rPr lang="zh-CN" altLang="en-US" b="1" smtClean="0">
                <a:solidFill>
                  <a:schemeClr val="accent5">
                    <a:lumMod val="50000"/>
                  </a:schemeClr>
                </a:solidFill>
                <a:latin typeface="微软雅黑" pitchFamily="34" charset="-122"/>
                <a:ea typeface="微软雅黑" pitchFamily="34" charset="-122"/>
              </a:rPr>
              <a:t>课程纲要</a:t>
            </a:r>
            <a:endParaRPr lang="en-US" altLang="zh-CN" b="1" smtClean="0">
              <a:solidFill>
                <a:schemeClr val="accent5">
                  <a:lumMod val="50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Selenium </a:t>
            </a:r>
            <a:r>
              <a:rPr lang="zh-CN" altLang="en-US" sz="1600" smtClean="0">
                <a:solidFill>
                  <a:schemeClr val="accent5">
                    <a:lumMod val="75000"/>
                  </a:schemeClr>
                </a:solidFill>
                <a:latin typeface="微软雅黑" pitchFamily="34" charset="-122"/>
                <a:ea typeface="微软雅黑" pitchFamily="34" charset="-122"/>
              </a:rPr>
              <a:t>介绍</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运行环境</a:t>
            </a:r>
            <a:r>
              <a:rPr lang="zh-CN" altLang="en-US" sz="1600" smtClean="0">
                <a:solidFill>
                  <a:schemeClr val="accent5">
                    <a:lumMod val="75000"/>
                  </a:schemeClr>
                </a:solidFill>
                <a:latin typeface="微软雅黑" pitchFamily="34" charset="-122"/>
                <a:ea typeface="微软雅黑" pitchFamily="34" charset="-122"/>
              </a:rPr>
              <a:t>部署</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自动化测试脚本</a:t>
            </a:r>
            <a:r>
              <a:rPr lang="zh-CN" altLang="en-US" sz="1600" smtClean="0">
                <a:solidFill>
                  <a:schemeClr val="accent5">
                    <a:lumMod val="75000"/>
                  </a:schemeClr>
                </a:solidFill>
                <a:latin typeface="微软雅黑" pitchFamily="34" charset="-122"/>
                <a:ea typeface="微软雅黑" pitchFamily="34" charset="-122"/>
              </a:rPr>
              <a:t>编写</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smtClean="0">
                <a:solidFill>
                  <a:schemeClr val="accent5">
                    <a:lumMod val="75000"/>
                  </a:schemeClr>
                </a:solidFill>
                <a:latin typeface="微软雅黑" pitchFamily="34" charset="-122"/>
                <a:ea typeface="微软雅黑" pitchFamily="34" charset="-122"/>
              </a:rPr>
              <a:t>浏览器</a:t>
            </a:r>
            <a:r>
              <a:rPr lang="zh-CN" altLang="en-US" sz="1600">
                <a:solidFill>
                  <a:schemeClr val="accent5">
                    <a:lumMod val="75000"/>
                  </a:schemeClr>
                </a:solidFill>
                <a:latin typeface="微软雅黑" pitchFamily="34" charset="-122"/>
                <a:ea typeface="微软雅黑" pitchFamily="34" charset="-122"/>
              </a:rPr>
              <a:t>对象</a:t>
            </a:r>
            <a:r>
              <a:rPr lang="zh-CN" altLang="en-US" sz="1600" smtClean="0">
                <a:solidFill>
                  <a:schemeClr val="accent5">
                    <a:lumMod val="75000"/>
                  </a:schemeClr>
                </a:solidFill>
                <a:latin typeface="微软雅黑" pitchFamily="34" charset="-122"/>
                <a:ea typeface="微软雅黑" pitchFamily="34" charset="-122"/>
              </a:rPr>
              <a:t>声明</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zh-CN" altLang="en-US" sz="1600">
                <a:solidFill>
                  <a:schemeClr val="accent5">
                    <a:lumMod val="75000"/>
                  </a:schemeClr>
                </a:solidFill>
                <a:latin typeface="微软雅黑" pitchFamily="34" charset="-122"/>
                <a:ea typeface="微软雅黑" pitchFamily="34" charset="-122"/>
              </a:rPr>
              <a:t>页面</a:t>
            </a:r>
            <a:r>
              <a:rPr lang="zh-CN" altLang="en-US" sz="1600" smtClean="0">
                <a:solidFill>
                  <a:schemeClr val="accent5">
                    <a:lumMod val="75000"/>
                  </a:schemeClr>
                </a:solidFill>
                <a:latin typeface="微软雅黑" pitchFamily="34" charset="-122"/>
                <a:ea typeface="微软雅黑" pitchFamily="34" charset="-122"/>
              </a:rPr>
              <a:t>访问</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DOM</a:t>
            </a:r>
            <a:r>
              <a:rPr lang="zh-CN" altLang="en-US" sz="1600">
                <a:solidFill>
                  <a:schemeClr val="accent5">
                    <a:lumMod val="75000"/>
                  </a:schemeClr>
                </a:solidFill>
                <a:latin typeface="微软雅黑" pitchFamily="34" charset="-122"/>
                <a:ea typeface="微软雅黑" pitchFamily="34" charset="-122"/>
              </a:rPr>
              <a:t>节点</a:t>
            </a:r>
            <a:r>
              <a:rPr lang="zh-CN" altLang="en-US" sz="1600" smtClean="0">
                <a:solidFill>
                  <a:schemeClr val="accent5">
                    <a:lumMod val="75000"/>
                  </a:schemeClr>
                </a:solidFill>
                <a:latin typeface="微软雅黑" pitchFamily="34" charset="-122"/>
                <a:ea typeface="微软雅黑" pitchFamily="34" charset="-122"/>
              </a:rPr>
              <a:t>查找</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a:solidFill>
                  <a:schemeClr val="accent5">
                    <a:lumMod val="75000"/>
                  </a:schemeClr>
                </a:solidFill>
                <a:latin typeface="微软雅黑" pitchFamily="34" charset="-122"/>
                <a:ea typeface="微软雅黑" pitchFamily="34" charset="-122"/>
              </a:rPr>
              <a:t>DOM</a:t>
            </a:r>
            <a:r>
              <a:rPr lang="zh-CN" altLang="en-US" sz="1600">
                <a:solidFill>
                  <a:schemeClr val="accent5">
                    <a:lumMod val="75000"/>
                  </a:schemeClr>
                </a:solidFill>
                <a:latin typeface="微软雅黑" pitchFamily="34" charset="-122"/>
                <a:ea typeface="微软雅黑" pitchFamily="34" charset="-122"/>
              </a:rPr>
              <a:t>节点信息</a:t>
            </a:r>
            <a:r>
              <a:rPr lang="zh-CN" altLang="en-US" sz="1600" smtClean="0">
                <a:solidFill>
                  <a:schemeClr val="accent5">
                    <a:lumMod val="75000"/>
                  </a:schemeClr>
                </a:solidFill>
                <a:latin typeface="微软雅黑" pitchFamily="34" charset="-122"/>
                <a:ea typeface="微软雅黑" pitchFamily="34" charset="-122"/>
              </a:rPr>
              <a:t>获取</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r>
              <a:rPr lang="en-US" altLang="zh-CN" sz="1600" smtClean="0">
                <a:solidFill>
                  <a:schemeClr val="accent5">
                    <a:lumMod val="75000"/>
                  </a:schemeClr>
                </a:solidFill>
                <a:latin typeface="微软雅黑" pitchFamily="34" charset="-122"/>
                <a:ea typeface="微软雅黑" pitchFamily="34" charset="-122"/>
              </a:rPr>
              <a:t>DOM</a:t>
            </a:r>
            <a:r>
              <a:rPr lang="zh-CN" altLang="en-US" sz="1600" smtClean="0">
                <a:solidFill>
                  <a:schemeClr val="accent5">
                    <a:lumMod val="75000"/>
                  </a:schemeClr>
                </a:solidFill>
                <a:latin typeface="微软雅黑" pitchFamily="34" charset="-122"/>
                <a:ea typeface="微软雅黑" pitchFamily="34" charset="-122"/>
              </a:rPr>
              <a:t>节点交互</a:t>
            </a:r>
            <a:endParaRPr lang="en-US" altLang="zh-CN" sz="1600" smtClean="0">
              <a:solidFill>
                <a:schemeClr val="accent5">
                  <a:lumMod val="75000"/>
                </a:schemeClr>
              </a:solidFill>
              <a:latin typeface="微软雅黑" pitchFamily="34" charset="-122"/>
              <a:ea typeface="微软雅黑" pitchFamily="34" charset="-122"/>
            </a:endParaRPr>
          </a:p>
          <a:p>
            <a:pPr>
              <a:lnSpc>
                <a:spcPct val="150000"/>
              </a:lnSpc>
            </a:pP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endParaRPr lang="en-US" altLang="zh-CN" sz="160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a:pP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startAt="9"/>
            </a:pPr>
            <a:r>
              <a:rPr lang="en-US" altLang="zh-CN" sz="1600" smtClean="0">
                <a:solidFill>
                  <a:schemeClr val="accent5">
                    <a:lumMod val="75000"/>
                  </a:schemeClr>
                </a:solidFill>
                <a:latin typeface="微软雅黑" pitchFamily="34" charset="-122"/>
                <a:ea typeface="微软雅黑" pitchFamily="34" charset="-122"/>
              </a:rPr>
              <a:t>JavaScript</a:t>
            </a:r>
            <a:r>
              <a:rPr lang="zh-CN" altLang="en-US" sz="1600">
                <a:solidFill>
                  <a:schemeClr val="accent5">
                    <a:lumMod val="75000"/>
                  </a:schemeClr>
                </a:solidFill>
                <a:latin typeface="微软雅黑" pitchFamily="34" charset="-122"/>
                <a:ea typeface="微软雅黑" pitchFamily="34" charset="-122"/>
              </a:rPr>
              <a:t>脚本</a:t>
            </a:r>
            <a:r>
              <a:rPr lang="zh-CN" altLang="en-US" sz="1600" smtClean="0">
                <a:solidFill>
                  <a:schemeClr val="accent5">
                    <a:lumMod val="75000"/>
                  </a:schemeClr>
                </a:solidFill>
                <a:latin typeface="微软雅黑" pitchFamily="34" charset="-122"/>
                <a:ea typeface="微软雅黑" pitchFamily="34" charset="-122"/>
              </a:rPr>
              <a:t>执行</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startAt="9"/>
            </a:pPr>
            <a:r>
              <a:rPr lang="en-US" altLang="zh-CN" sz="1600">
                <a:solidFill>
                  <a:schemeClr val="accent5">
                    <a:lumMod val="75000"/>
                  </a:schemeClr>
                </a:solidFill>
                <a:latin typeface="微软雅黑" pitchFamily="34" charset="-122"/>
                <a:ea typeface="微软雅黑" pitchFamily="34" charset="-122"/>
              </a:rPr>
              <a:t>Frame</a:t>
            </a:r>
            <a:r>
              <a:rPr lang="zh-CN" altLang="en-US" sz="1600">
                <a:solidFill>
                  <a:schemeClr val="accent5">
                    <a:lumMod val="75000"/>
                  </a:schemeClr>
                </a:solidFill>
                <a:latin typeface="微软雅黑" pitchFamily="34" charset="-122"/>
                <a:ea typeface="微软雅黑" pitchFamily="34" charset="-122"/>
              </a:rPr>
              <a:t>子窗口</a:t>
            </a:r>
            <a:r>
              <a:rPr lang="zh-CN" altLang="en-US" sz="1600" smtClean="0">
                <a:solidFill>
                  <a:schemeClr val="accent5">
                    <a:lumMod val="75000"/>
                  </a:schemeClr>
                </a:solidFill>
                <a:latin typeface="微软雅黑" pitchFamily="34" charset="-122"/>
                <a:ea typeface="微软雅黑" pitchFamily="34" charset="-122"/>
              </a:rPr>
              <a:t>切换</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startAt="9"/>
            </a:pPr>
            <a:r>
              <a:rPr lang="zh-CN" altLang="en-US" sz="1600">
                <a:solidFill>
                  <a:schemeClr val="accent5">
                    <a:lumMod val="75000"/>
                  </a:schemeClr>
                </a:solidFill>
                <a:latin typeface="微软雅黑" pitchFamily="34" charset="-122"/>
                <a:ea typeface="微软雅黑" pitchFamily="34" charset="-122"/>
              </a:rPr>
              <a:t>页面请求的延时等待</a:t>
            </a:r>
          </a:p>
          <a:p>
            <a:pPr marL="342900" indent="-342900">
              <a:lnSpc>
                <a:spcPct val="150000"/>
              </a:lnSpc>
              <a:buFont typeface="+mj-lt"/>
              <a:buAutoNum type="arabicPeriod" startAt="9"/>
            </a:pPr>
            <a:r>
              <a:rPr lang="zh-CN" altLang="en-US" sz="1600">
                <a:solidFill>
                  <a:schemeClr val="accent5">
                    <a:lumMod val="75000"/>
                  </a:schemeClr>
                </a:solidFill>
                <a:latin typeface="微软雅黑" pitchFamily="34" charset="-122"/>
                <a:ea typeface="微软雅黑" pitchFamily="34" charset="-122"/>
              </a:rPr>
              <a:t>页面前进后退</a:t>
            </a:r>
          </a:p>
          <a:p>
            <a:pPr marL="342900" indent="-342900">
              <a:lnSpc>
                <a:spcPct val="150000"/>
              </a:lnSpc>
              <a:buFont typeface="+mj-lt"/>
              <a:buAutoNum type="arabicPeriod" startAt="9"/>
            </a:pPr>
            <a:r>
              <a:rPr lang="en-US" altLang="zh-CN" sz="1600" smtClean="0">
                <a:solidFill>
                  <a:schemeClr val="accent5">
                    <a:lumMod val="75000"/>
                  </a:schemeClr>
                </a:solidFill>
                <a:latin typeface="微软雅黑" pitchFamily="34" charset="-122"/>
                <a:ea typeface="微软雅黑" pitchFamily="34" charset="-122"/>
              </a:rPr>
              <a:t>Cookie</a:t>
            </a:r>
            <a:r>
              <a:rPr lang="zh-CN" altLang="en-US" sz="1600" smtClean="0">
                <a:solidFill>
                  <a:schemeClr val="accent5">
                    <a:lumMod val="75000"/>
                  </a:schemeClr>
                </a:solidFill>
                <a:latin typeface="微软雅黑" pitchFamily="34" charset="-122"/>
                <a:ea typeface="微软雅黑" pitchFamily="34" charset="-122"/>
              </a:rPr>
              <a:t>管理</a:t>
            </a:r>
            <a:endParaRPr lang="en-US" altLang="zh-CN" sz="1600" smtClean="0">
              <a:solidFill>
                <a:schemeClr val="accent5">
                  <a:lumMod val="75000"/>
                </a:schemeClr>
              </a:solidFill>
              <a:latin typeface="微软雅黑" pitchFamily="34" charset="-122"/>
              <a:ea typeface="微软雅黑" pitchFamily="34" charset="-122"/>
            </a:endParaRPr>
          </a:p>
          <a:p>
            <a:pPr marL="342900" indent="-342900">
              <a:lnSpc>
                <a:spcPct val="150000"/>
              </a:lnSpc>
              <a:buFont typeface="+mj-lt"/>
              <a:buAutoNum type="arabicPeriod" startAt="9"/>
            </a:pPr>
            <a:r>
              <a:rPr lang="zh-CN" altLang="en-US" sz="1600">
                <a:solidFill>
                  <a:schemeClr val="accent5">
                    <a:lumMod val="75000"/>
                  </a:schemeClr>
                </a:solidFill>
                <a:latin typeface="微软雅黑" pitchFamily="34" charset="-122"/>
                <a:ea typeface="微软雅黑" pitchFamily="34" charset="-122"/>
              </a:rPr>
              <a:t>选项</a:t>
            </a:r>
            <a:r>
              <a:rPr lang="zh-CN" altLang="en-US" sz="1600" smtClean="0">
                <a:solidFill>
                  <a:schemeClr val="accent5">
                    <a:lumMod val="75000"/>
                  </a:schemeClr>
                </a:solidFill>
                <a:latin typeface="微软雅黑" pitchFamily="34" charset="-122"/>
                <a:ea typeface="微软雅黑" pitchFamily="34" charset="-122"/>
              </a:rPr>
              <a:t>卡</a:t>
            </a:r>
            <a:r>
              <a:rPr lang="zh-CN" altLang="en-US" sz="1600" smtClean="0">
                <a:solidFill>
                  <a:schemeClr val="accent5">
                    <a:lumMod val="75000"/>
                  </a:schemeClr>
                </a:solidFill>
                <a:latin typeface="微软雅黑" pitchFamily="34" charset="-122"/>
                <a:ea typeface="微软雅黑" pitchFamily="34" charset="-122"/>
              </a:rPr>
              <a:t>管理</a:t>
            </a:r>
            <a:endParaRPr lang="en-US" altLang="zh-CN" sz="1600" smtClean="0">
              <a:solidFill>
                <a:schemeClr val="accent5">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963248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5" dur="500"/>
                                        <p:tgtEl>
                                          <p:spTgt spid="5">
                                            <p:txEl>
                                              <p:pRg st="2" end="2"/>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8" dur="500"/>
                                        <p:tgtEl>
                                          <p:spTgt spid="5">
                                            <p:txEl>
                                              <p:pRg st="3" end="3"/>
                                            </p:txEl>
                                          </p:spTgt>
                                        </p:tgtEl>
                                      </p:cBhvr>
                                    </p:animEffect>
                                  </p:childTnLst>
                                </p:cTn>
                              </p:par>
                              <p:par>
                                <p:cTn id="19" presetID="14" presetClass="entr" presetSubtype="10" fill="hold"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1" dur="500"/>
                                        <p:tgtEl>
                                          <p:spTgt spid="5">
                                            <p:txEl>
                                              <p:pRg st="4" end="4"/>
                                            </p:txEl>
                                          </p:spTgt>
                                        </p:tgtEl>
                                      </p:cBhvr>
                                    </p:animEffect>
                                  </p:childTnLst>
                                </p:cTn>
                              </p:par>
                              <p:par>
                                <p:cTn id="22" presetID="14" presetClass="entr" presetSubtype="10" fill="hold"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4" dur="500"/>
                                        <p:tgtEl>
                                          <p:spTgt spid="5">
                                            <p:txEl>
                                              <p:pRg st="5" end="5"/>
                                            </p:txEl>
                                          </p:spTgt>
                                        </p:tgtEl>
                                      </p:cBhvr>
                                    </p:animEffect>
                                  </p:childTnLst>
                                </p:cTn>
                              </p:par>
                              <p:par>
                                <p:cTn id="25" presetID="14" presetClass="entr" presetSubtype="10" fill="hold"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randombar(horizontal)">
                                      <p:cBhvr>
                                        <p:cTn id="27" dur="500"/>
                                        <p:tgtEl>
                                          <p:spTgt spid="5">
                                            <p:txEl>
                                              <p:pRg st="6" end="6"/>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5">
                                            <p:txEl>
                                              <p:pRg st="7" end="7"/>
                                            </p:txEl>
                                          </p:spTgt>
                                        </p:tgtEl>
                                        <p:attrNameLst>
                                          <p:attrName>style.visibility</p:attrName>
                                        </p:attrNameLst>
                                      </p:cBhvr>
                                      <p:to>
                                        <p:strVal val="visible"/>
                                      </p:to>
                                    </p:set>
                                    <p:animEffect transition="in" filter="randombar(horizontal)">
                                      <p:cBhvr>
                                        <p:cTn id="30" dur="500"/>
                                        <p:tgtEl>
                                          <p:spTgt spid="5">
                                            <p:txEl>
                                              <p:pRg st="7" end="7"/>
                                            </p:txEl>
                                          </p:spTgt>
                                        </p:tgtEl>
                                      </p:cBhvr>
                                    </p:animEffect>
                                  </p:childTnLst>
                                </p:cTn>
                              </p:par>
                              <p:par>
                                <p:cTn id="31" presetID="14" presetClass="entr" presetSubtype="10" fill="hold" nodeType="withEffect">
                                  <p:stCondLst>
                                    <p:cond delay="0"/>
                                  </p:stCondLst>
                                  <p:childTnLst>
                                    <p:set>
                                      <p:cBhvr>
                                        <p:cTn id="32" dur="1" fill="hold">
                                          <p:stCondLst>
                                            <p:cond delay="0"/>
                                          </p:stCondLst>
                                        </p:cTn>
                                        <p:tgtEl>
                                          <p:spTgt spid="5">
                                            <p:txEl>
                                              <p:pRg st="8" end="8"/>
                                            </p:txEl>
                                          </p:spTgt>
                                        </p:tgtEl>
                                        <p:attrNameLst>
                                          <p:attrName>style.visibility</p:attrName>
                                        </p:attrNameLst>
                                      </p:cBhvr>
                                      <p:to>
                                        <p:strVal val="visible"/>
                                      </p:to>
                                    </p:set>
                                    <p:animEffect transition="in" filter="randombar(horizontal)">
                                      <p:cBhvr>
                                        <p:cTn id="33" dur="500"/>
                                        <p:tgtEl>
                                          <p:spTgt spid="5">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10" fill="hold" nodeType="clickEffect">
                                  <p:stCondLst>
                                    <p:cond delay="0"/>
                                  </p:stCondLst>
                                  <p:childTnLst>
                                    <p:set>
                                      <p:cBhvr>
                                        <p:cTn id="37" dur="1" fill="hold">
                                          <p:stCondLst>
                                            <p:cond delay="0"/>
                                          </p:stCondLst>
                                        </p:cTn>
                                        <p:tgtEl>
                                          <p:spTgt spid="5">
                                            <p:txEl>
                                              <p:pRg st="12" end="12"/>
                                            </p:txEl>
                                          </p:spTgt>
                                        </p:tgtEl>
                                        <p:attrNameLst>
                                          <p:attrName>style.visibility</p:attrName>
                                        </p:attrNameLst>
                                      </p:cBhvr>
                                      <p:to>
                                        <p:strVal val="visible"/>
                                      </p:to>
                                    </p:set>
                                    <p:animEffect transition="in" filter="randombar(horizontal)">
                                      <p:cBhvr>
                                        <p:cTn id="38" dur="500"/>
                                        <p:tgtEl>
                                          <p:spTgt spid="5">
                                            <p:txEl>
                                              <p:pRg st="12" end="12"/>
                                            </p:txEl>
                                          </p:spTgt>
                                        </p:tgtEl>
                                      </p:cBhvr>
                                    </p:animEffect>
                                  </p:childTnLst>
                                </p:cTn>
                              </p:par>
                              <p:par>
                                <p:cTn id="39" presetID="14" presetClass="entr" presetSubtype="10" fill="hold" nodeType="withEffect">
                                  <p:stCondLst>
                                    <p:cond delay="0"/>
                                  </p:stCondLst>
                                  <p:childTnLst>
                                    <p:set>
                                      <p:cBhvr>
                                        <p:cTn id="40" dur="1" fill="hold">
                                          <p:stCondLst>
                                            <p:cond delay="0"/>
                                          </p:stCondLst>
                                        </p:cTn>
                                        <p:tgtEl>
                                          <p:spTgt spid="5">
                                            <p:txEl>
                                              <p:pRg st="13" end="13"/>
                                            </p:txEl>
                                          </p:spTgt>
                                        </p:tgtEl>
                                        <p:attrNameLst>
                                          <p:attrName>style.visibility</p:attrName>
                                        </p:attrNameLst>
                                      </p:cBhvr>
                                      <p:to>
                                        <p:strVal val="visible"/>
                                      </p:to>
                                    </p:set>
                                    <p:animEffect transition="in" filter="randombar(horizontal)">
                                      <p:cBhvr>
                                        <p:cTn id="41" dur="500"/>
                                        <p:tgtEl>
                                          <p:spTgt spid="5">
                                            <p:txEl>
                                              <p:pRg st="13" end="13"/>
                                            </p:txEl>
                                          </p:spTgt>
                                        </p:tgtEl>
                                      </p:cBhvr>
                                    </p:animEffect>
                                  </p:childTnLst>
                                </p:cTn>
                              </p:par>
                              <p:par>
                                <p:cTn id="42" presetID="14" presetClass="entr" presetSubtype="10" fill="hold" nodeType="withEffect">
                                  <p:stCondLst>
                                    <p:cond delay="0"/>
                                  </p:stCondLst>
                                  <p:childTnLst>
                                    <p:set>
                                      <p:cBhvr>
                                        <p:cTn id="43" dur="1" fill="hold">
                                          <p:stCondLst>
                                            <p:cond delay="0"/>
                                          </p:stCondLst>
                                        </p:cTn>
                                        <p:tgtEl>
                                          <p:spTgt spid="5">
                                            <p:txEl>
                                              <p:pRg st="14" end="14"/>
                                            </p:txEl>
                                          </p:spTgt>
                                        </p:tgtEl>
                                        <p:attrNameLst>
                                          <p:attrName>style.visibility</p:attrName>
                                        </p:attrNameLst>
                                      </p:cBhvr>
                                      <p:to>
                                        <p:strVal val="visible"/>
                                      </p:to>
                                    </p:set>
                                    <p:animEffect transition="in" filter="randombar(horizontal)">
                                      <p:cBhvr>
                                        <p:cTn id="44" dur="500"/>
                                        <p:tgtEl>
                                          <p:spTgt spid="5">
                                            <p:txEl>
                                              <p:pRg st="14" end="14"/>
                                            </p:txEl>
                                          </p:spTgt>
                                        </p:tgtEl>
                                      </p:cBhvr>
                                    </p:animEffect>
                                  </p:childTnLst>
                                </p:cTn>
                              </p:par>
                              <p:par>
                                <p:cTn id="45" presetID="14" presetClass="entr" presetSubtype="10" fill="hold" nodeType="withEffect">
                                  <p:stCondLst>
                                    <p:cond delay="0"/>
                                  </p:stCondLst>
                                  <p:childTnLst>
                                    <p:set>
                                      <p:cBhvr>
                                        <p:cTn id="46" dur="1" fill="hold">
                                          <p:stCondLst>
                                            <p:cond delay="0"/>
                                          </p:stCondLst>
                                        </p:cTn>
                                        <p:tgtEl>
                                          <p:spTgt spid="5">
                                            <p:txEl>
                                              <p:pRg st="15" end="15"/>
                                            </p:txEl>
                                          </p:spTgt>
                                        </p:tgtEl>
                                        <p:attrNameLst>
                                          <p:attrName>style.visibility</p:attrName>
                                        </p:attrNameLst>
                                      </p:cBhvr>
                                      <p:to>
                                        <p:strVal val="visible"/>
                                      </p:to>
                                    </p:set>
                                    <p:animEffect transition="in" filter="randombar(horizontal)">
                                      <p:cBhvr>
                                        <p:cTn id="47" dur="500"/>
                                        <p:tgtEl>
                                          <p:spTgt spid="5">
                                            <p:txEl>
                                              <p:pRg st="15" end="15"/>
                                            </p:txEl>
                                          </p:spTgt>
                                        </p:tgtEl>
                                      </p:cBhvr>
                                    </p:animEffect>
                                  </p:childTnLst>
                                </p:cTn>
                              </p:par>
                              <p:par>
                                <p:cTn id="48" presetID="14" presetClass="entr" presetSubtype="10" fill="hold" nodeType="withEffect">
                                  <p:stCondLst>
                                    <p:cond delay="0"/>
                                  </p:stCondLst>
                                  <p:childTnLst>
                                    <p:set>
                                      <p:cBhvr>
                                        <p:cTn id="49" dur="1" fill="hold">
                                          <p:stCondLst>
                                            <p:cond delay="0"/>
                                          </p:stCondLst>
                                        </p:cTn>
                                        <p:tgtEl>
                                          <p:spTgt spid="5">
                                            <p:txEl>
                                              <p:pRg st="16" end="16"/>
                                            </p:txEl>
                                          </p:spTgt>
                                        </p:tgtEl>
                                        <p:attrNameLst>
                                          <p:attrName>style.visibility</p:attrName>
                                        </p:attrNameLst>
                                      </p:cBhvr>
                                      <p:to>
                                        <p:strVal val="visible"/>
                                      </p:to>
                                    </p:set>
                                    <p:animEffect transition="in" filter="randombar(horizontal)">
                                      <p:cBhvr>
                                        <p:cTn id="50" dur="500"/>
                                        <p:tgtEl>
                                          <p:spTgt spid="5">
                                            <p:txEl>
                                              <p:pRg st="16" end="16"/>
                                            </p:txEl>
                                          </p:spTgt>
                                        </p:tgtEl>
                                      </p:cBhvr>
                                    </p:animEffect>
                                  </p:childTnLst>
                                </p:cTn>
                              </p:par>
                              <p:par>
                                <p:cTn id="51" presetID="14" presetClass="entr" presetSubtype="10" fill="hold" nodeType="withEffect">
                                  <p:stCondLst>
                                    <p:cond delay="0"/>
                                  </p:stCondLst>
                                  <p:childTnLst>
                                    <p:set>
                                      <p:cBhvr>
                                        <p:cTn id="52" dur="1" fill="hold">
                                          <p:stCondLst>
                                            <p:cond delay="0"/>
                                          </p:stCondLst>
                                        </p:cTn>
                                        <p:tgtEl>
                                          <p:spTgt spid="5">
                                            <p:txEl>
                                              <p:pRg st="17" end="17"/>
                                            </p:txEl>
                                          </p:spTgt>
                                        </p:tgtEl>
                                        <p:attrNameLst>
                                          <p:attrName>style.visibility</p:attrName>
                                        </p:attrNameLst>
                                      </p:cBhvr>
                                      <p:to>
                                        <p:strVal val="visible"/>
                                      </p:to>
                                    </p:set>
                                    <p:animEffect transition="in" filter="randombar(horizontal)">
                                      <p:cBhvr>
                                        <p:cTn id="53" dur="500"/>
                                        <p:tgtEl>
                                          <p:spTgt spid="5">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4708981"/>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Selenium </a:t>
            </a:r>
            <a:r>
              <a:rPr lang="zh-CN" altLang="en-US" b="1">
                <a:solidFill>
                  <a:schemeClr val="accent5">
                    <a:lumMod val="50000"/>
                  </a:schemeClr>
                </a:solidFill>
                <a:latin typeface="微软雅黑" pitchFamily="34" charset="-122"/>
                <a:ea typeface="微软雅黑" pitchFamily="34" charset="-122"/>
              </a:rPr>
              <a:t>介绍</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en-US" altLang="zh-CN" sz="1600">
                <a:solidFill>
                  <a:srgbClr val="4BACC6">
                    <a:lumMod val="75000"/>
                  </a:srgbClr>
                </a:solidFill>
                <a:latin typeface="微软雅黑" pitchFamily="34" charset="-122"/>
                <a:ea typeface="微软雅黑" pitchFamily="34" charset="-122"/>
              </a:rPr>
              <a:t>Selenium </a:t>
            </a:r>
            <a:r>
              <a:rPr lang="zh-CN" altLang="en-US" sz="1600">
                <a:solidFill>
                  <a:srgbClr val="4BACC6">
                    <a:lumMod val="75000"/>
                  </a:srgbClr>
                </a:solidFill>
                <a:latin typeface="微软雅黑" pitchFamily="34" charset="-122"/>
                <a:ea typeface="微软雅黑" pitchFamily="34" charset="-122"/>
              </a:rPr>
              <a:t>是一个自动化测试工具</a:t>
            </a:r>
            <a:r>
              <a:rPr lang="zh-CN" altLang="en-US" sz="1600" smtClean="0">
                <a:solidFill>
                  <a:srgbClr val="4BACC6">
                    <a:lumMod val="75000"/>
                  </a:srgbClr>
                </a:solidFill>
                <a:latin typeface="微软雅黑" pitchFamily="34" charset="-122"/>
                <a:ea typeface="微软雅黑" pitchFamily="34" charset="-122"/>
              </a:rPr>
              <a:t>，它可以执行代码的方式驱动</a:t>
            </a:r>
            <a:r>
              <a:rPr lang="zh-CN" altLang="en-US" sz="1600">
                <a:solidFill>
                  <a:srgbClr val="4BACC6">
                    <a:lumMod val="75000"/>
                  </a:srgbClr>
                </a:solidFill>
                <a:latin typeface="微软雅黑" pitchFamily="34" charset="-122"/>
                <a:ea typeface="微软雅黑" pitchFamily="34" charset="-122"/>
              </a:rPr>
              <a:t>浏览器执行特定的动作，</a:t>
            </a:r>
            <a:r>
              <a:rPr lang="zh-CN" altLang="en-US" sz="1600" smtClean="0">
                <a:solidFill>
                  <a:srgbClr val="4BACC6">
                    <a:lumMod val="75000"/>
                  </a:srgbClr>
                </a:solidFill>
                <a:latin typeface="微软雅黑" pitchFamily="34" charset="-122"/>
                <a:ea typeface="微软雅黑" pitchFamily="34" charset="-122"/>
              </a:rPr>
              <a:t>如输入、点击</a:t>
            </a:r>
            <a:r>
              <a:rPr lang="zh-CN" altLang="en-US" sz="1600">
                <a:solidFill>
                  <a:srgbClr val="4BACC6">
                    <a:lumMod val="75000"/>
                  </a:srgbClr>
                </a:solidFill>
                <a:latin typeface="微软雅黑" pitchFamily="34" charset="-122"/>
                <a:ea typeface="微软雅黑" pitchFamily="34" charset="-122"/>
              </a:rPr>
              <a:t>、下拉等操作，同时还可以</a:t>
            </a:r>
            <a:r>
              <a:rPr lang="zh-CN" altLang="en-US" sz="1600" smtClean="0">
                <a:solidFill>
                  <a:srgbClr val="4BACC6">
                    <a:lumMod val="75000"/>
                  </a:srgbClr>
                </a:solidFill>
                <a:latin typeface="微软雅黑" pitchFamily="34" charset="-122"/>
                <a:ea typeface="微软雅黑" pitchFamily="34" charset="-122"/>
              </a:rPr>
              <a:t>获取访问页面渲染后的</a:t>
            </a:r>
            <a:r>
              <a:rPr lang="zh-CN" altLang="en-US" sz="1600">
                <a:solidFill>
                  <a:srgbClr val="4BACC6">
                    <a:lumMod val="75000"/>
                  </a:srgbClr>
                </a:solidFill>
                <a:latin typeface="微软雅黑" pitchFamily="34" charset="-122"/>
                <a:ea typeface="微软雅黑" pitchFamily="34" charset="-122"/>
              </a:rPr>
              <a:t>源代码</a:t>
            </a:r>
            <a:r>
              <a:rPr lang="zh-CN" altLang="en-US" sz="1600" smtClean="0">
                <a:solidFill>
                  <a:srgbClr val="4BACC6">
                    <a:lumMod val="75000"/>
                  </a:srgbClr>
                </a:solidFill>
                <a:latin typeface="微软雅黑" pitchFamily="34" charset="-122"/>
                <a:ea typeface="微软雅黑" pitchFamily="34" charset="-122"/>
              </a:rPr>
              <a:t>，真正实现做到</a:t>
            </a:r>
            <a:r>
              <a:rPr lang="zh-CN" altLang="en-US" sz="1600">
                <a:solidFill>
                  <a:srgbClr val="4BACC6">
                    <a:lumMod val="75000"/>
                  </a:srgbClr>
                </a:solidFill>
                <a:latin typeface="微软雅黑" pitchFamily="34" charset="-122"/>
                <a:ea typeface="微软雅黑" pitchFamily="34" charset="-122"/>
              </a:rPr>
              <a:t>可见即可</a:t>
            </a:r>
            <a:r>
              <a:rPr lang="zh-CN" altLang="en-US" sz="1600" smtClean="0">
                <a:solidFill>
                  <a:srgbClr val="4BACC6">
                    <a:lumMod val="75000"/>
                  </a:srgbClr>
                </a:solidFill>
                <a:latin typeface="微软雅黑" pitchFamily="34" charset="-122"/>
                <a:ea typeface="微软雅黑" pitchFamily="34" charset="-122"/>
              </a:rPr>
              <a:t>爬。</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en-US" altLang="zh-CN" sz="1600" smtClean="0">
                <a:solidFill>
                  <a:srgbClr val="4BACC6">
                    <a:lumMod val="75000"/>
                  </a:srgbClr>
                </a:solidFill>
                <a:latin typeface="微软雅黑" pitchFamily="34" charset="-122"/>
                <a:ea typeface="微软雅黑" pitchFamily="34" charset="-122"/>
              </a:rPr>
              <a:t>Selenium</a:t>
            </a:r>
            <a:r>
              <a:rPr lang="zh-CN" altLang="en-US" sz="1600">
                <a:solidFill>
                  <a:srgbClr val="4BACC6">
                    <a:lumMod val="75000"/>
                  </a:srgbClr>
                </a:solidFill>
                <a:latin typeface="微软雅黑" pitchFamily="34" charset="-122"/>
                <a:ea typeface="微软雅黑" pitchFamily="34" charset="-122"/>
              </a:rPr>
              <a:t>针对不同浏览器厂商及其不同的版本提供</a:t>
            </a:r>
            <a:r>
              <a:rPr lang="zh-CN" altLang="en-US" sz="1600" smtClean="0">
                <a:solidFill>
                  <a:srgbClr val="4BACC6">
                    <a:lumMod val="75000"/>
                  </a:srgbClr>
                </a:solidFill>
                <a:latin typeface="微软雅黑" pitchFamily="34" charset="-122"/>
                <a:ea typeface="微软雅黑" pitchFamily="34" charset="-122"/>
              </a:rPr>
              <a:t>了相应的浏览器</a:t>
            </a:r>
            <a:r>
              <a:rPr lang="zh-CN" altLang="en-US" sz="1600">
                <a:solidFill>
                  <a:srgbClr val="4BACC6">
                    <a:lumMod val="75000"/>
                  </a:srgbClr>
                </a:solidFill>
                <a:latin typeface="微软雅黑" pitchFamily="34" charset="-122"/>
                <a:ea typeface="微软雅黑" pitchFamily="34" charset="-122"/>
              </a:rPr>
              <a:t>驱动接口，开发者可以根据实际情况唤醒用于测试的浏览器程序</a:t>
            </a:r>
            <a:r>
              <a:rPr lang="zh-CN" altLang="en-US" sz="1600" smtClean="0">
                <a:solidFill>
                  <a:srgbClr val="4BACC6">
                    <a:lumMod val="75000"/>
                  </a:srgbClr>
                </a:solidFill>
                <a:latin typeface="微软雅黑" pitchFamily="34" charset="-122"/>
                <a:ea typeface="微软雅黑" pitchFamily="34" charset="-122"/>
              </a:rPr>
              <a:t>，通过编写脚本来操纵浏览器进行自动化测试。这</a:t>
            </a:r>
            <a:r>
              <a:rPr lang="zh-CN" altLang="en-US" sz="1600">
                <a:solidFill>
                  <a:srgbClr val="4BACC6">
                    <a:lumMod val="75000"/>
                  </a:srgbClr>
                </a:solidFill>
                <a:latin typeface="微软雅黑" pitchFamily="34" charset="-122"/>
                <a:ea typeface="微软雅黑" pitchFamily="34" charset="-122"/>
              </a:rPr>
              <a:t>一过程运行在浏览器的安全沙箱中</a:t>
            </a:r>
            <a:r>
              <a:rPr lang="zh-CN" altLang="en-US" sz="1600" smtClean="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因此，要执行自动化浏览器访问脚本，除了必须安装</a:t>
            </a:r>
            <a:r>
              <a:rPr lang="en-US" altLang="zh-CN" sz="1600" smtClean="0">
                <a:solidFill>
                  <a:srgbClr val="4BACC6">
                    <a:lumMod val="75000"/>
                  </a:srgbClr>
                </a:solidFill>
                <a:latin typeface="微软雅黑" pitchFamily="34" charset="-122"/>
                <a:ea typeface="微软雅黑" pitchFamily="34" charset="-122"/>
              </a:rPr>
              <a:t>Selenium</a:t>
            </a:r>
            <a:r>
              <a:rPr lang="zh-CN" altLang="en-US" sz="1600" smtClean="0">
                <a:solidFill>
                  <a:srgbClr val="4BACC6">
                    <a:lumMod val="75000"/>
                  </a:srgbClr>
                </a:solidFill>
                <a:latin typeface="微软雅黑" pitchFamily="34" charset="-122"/>
                <a:ea typeface="微软雅黑" pitchFamily="34" charset="-122"/>
              </a:rPr>
              <a:t>外，还需在操作系统中安装</a:t>
            </a:r>
            <a:r>
              <a:rPr lang="en-US" altLang="zh-CN" sz="1600" smtClean="0">
                <a:solidFill>
                  <a:srgbClr val="4BACC6">
                    <a:lumMod val="75000"/>
                  </a:srgbClr>
                </a:solidFill>
                <a:latin typeface="微软雅黑" pitchFamily="34" charset="-122"/>
                <a:ea typeface="微软雅黑" pitchFamily="34" charset="-122"/>
              </a:rPr>
              <a:t>Selenium</a:t>
            </a:r>
            <a:r>
              <a:rPr lang="zh-CN" altLang="en-US" sz="1600" smtClean="0">
                <a:solidFill>
                  <a:srgbClr val="4BACC6">
                    <a:lumMod val="75000"/>
                  </a:srgbClr>
                </a:solidFill>
                <a:latin typeface="微软雅黑" pitchFamily="34" charset="-122"/>
                <a:ea typeface="微软雅黑" pitchFamily="34" charset="-122"/>
              </a:rPr>
              <a:t>支持的浏览器程序和与浏览器版本</a:t>
            </a:r>
            <a:r>
              <a:rPr lang="zh-CN" altLang="en-US" sz="1600">
                <a:solidFill>
                  <a:srgbClr val="4BACC6">
                    <a:lumMod val="75000"/>
                  </a:srgbClr>
                </a:solidFill>
                <a:latin typeface="微软雅黑" pitchFamily="34" charset="-122"/>
                <a:ea typeface="微软雅黑" pitchFamily="34" charset="-122"/>
              </a:rPr>
              <a:t>对应</a:t>
            </a:r>
            <a:r>
              <a:rPr lang="zh-CN" altLang="en-US" sz="1600" smtClean="0">
                <a:solidFill>
                  <a:srgbClr val="4BACC6">
                    <a:lumMod val="75000"/>
                  </a:srgbClr>
                </a:solidFill>
                <a:latin typeface="微软雅黑" pitchFamily="34" charset="-122"/>
                <a:ea typeface="微软雅黑" pitchFamily="34" charset="-122"/>
              </a:rPr>
              <a:t>的驱动程序，如</a:t>
            </a:r>
            <a:r>
              <a:rPr lang="en-US" altLang="zh-CN" sz="1600">
                <a:solidFill>
                  <a:srgbClr val="4BACC6">
                    <a:lumMod val="75000"/>
                  </a:srgbClr>
                </a:solidFill>
                <a:latin typeface="微软雅黑" pitchFamily="34" charset="-122"/>
                <a:ea typeface="微软雅黑" pitchFamily="34" charset="-122"/>
              </a:rPr>
              <a:t>Mozilla </a:t>
            </a:r>
            <a:r>
              <a:rPr lang="en-US" altLang="zh-CN" sz="1600" smtClean="0">
                <a:solidFill>
                  <a:srgbClr val="4BACC6">
                    <a:lumMod val="75000"/>
                  </a:srgbClr>
                </a:solidFill>
                <a:latin typeface="微软雅黑" pitchFamily="34" charset="-122"/>
                <a:ea typeface="微软雅黑" pitchFamily="34" charset="-122"/>
              </a:rPr>
              <a:t>Firefox</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Safari</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Google Chrome</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Opera</a:t>
            </a:r>
            <a:r>
              <a:rPr lang="zh-CN" altLang="en-US" sz="1600" smtClean="0">
                <a:solidFill>
                  <a:srgbClr val="4BACC6">
                    <a:lumMod val="75000"/>
                  </a:srgbClr>
                </a:solidFill>
                <a:latin typeface="微软雅黑" pitchFamily="34" charset="-122"/>
                <a:ea typeface="微软雅黑" pitchFamily="34" charset="-122"/>
              </a:rPr>
              <a:t>等之一即可。</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接下来我们以</a:t>
            </a:r>
            <a:r>
              <a:rPr lang="en-US" altLang="zh-CN" sz="1600" smtClean="0">
                <a:solidFill>
                  <a:srgbClr val="4BACC6">
                    <a:lumMod val="75000"/>
                  </a:srgbClr>
                </a:solidFill>
                <a:latin typeface="微软雅黑" pitchFamily="34" charset="-122"/>
                <a:ea typeface="微软雅黑" pitchFamily="34" charset="-122"/>
              </a:rPr>
              <a:t>Chrome</a:t>
            </a:r>
            <a:r>
              <a:rPr lang="zh-CN" altLang="en-US" sz="1600" smtClean="0">
                <a:solidFill>
                  <a:srgbClr val="4BACC6">
                    <a:lumMod val="75000"/>
                  </a:srgbClr>
                </a:solidFill>
                <a:latin typeface="微软雅黑" pitchFamily="34" charset="-122"/>
                <a:ea typeface="微软雅黑" pitchFamily="34" charset="-122"/>
              </a:rPr>
              <a:t>浏览器为例来演示</a:t>
            </a:r>
            <a:r>
              <a:rPr lang="en-US" altLang="zh-CN" sz="1600" smtClean="0">
                <a:solidFill>
                  <a:srgbClr val="4BACC6">
                    <a:lumMod val="75000"/>
                  </a:srgbClr>
                </a:solidFill>
                <a:latin typeface="微软雅黑" pitchFamily="34" charset="-122"/>
                <a:ea typeface="微软雅黑" pitchFamily="34" charset="-122"/>
              </a:rPr>
              <a:t>Selenium</a:t>
            </a:r>
            <a:r>
              <a:rPr lang="zh-CN" altLang="en-US" sz="1600" smtClean="0">
                <a:solidFill>
                  <a:srgbClr val="4BACC6">
                    <a:lumMod val="75000"/>
                  </a:srgbClr>
                </a:solidFill>
                <a:latin typeface="微软雅黑" pitchFamily="34" charset="-122"/>
                <a:ea typeface="微软雅黑" pitchFamily="34" charset="-122"/>
              </a:rPr>
              <a:t>的使用，其浏览器驱动下载地址为：</a:t>
            </a:r>
            <a:r>
              <a:rPr lang="en-US" altLang="zh-CN" sz="1600" smtClean="0">
                <a:solidFill>
                  <a:srgbClr val="4BACC6">
                    <a:lumMod val="75000"/>
                  </a:srgbClr>
                </a:solidFill>
                <a:latin typeface="微软雅黑" pitchFamily="34" charset="-122"/>
                <a:ea typeface="微软雅黑" pitchFamily="34" charset="-122"/>
                <a:hlinkClick r:id="rId3"/>
              </a:rPr>
              <a:t>https</a:t>
            </a:r>
            <a:r>
              <a:rPr lang="en-US" altLang="zh-CN" sz="1600">
                <a:solidFill>
                  <a:srgbClr val="4BACC6">
                    <a:lumMod val="75000"/>
                  </a:srgbClr>
                </a:solidFill>
                <a:latin typeface="微软雅黑" pitchFamily="34" charset="-122"/>
                <a:ea typeface="微软雅黑" pitchFamily="34" charset="-122"/>
                <a:hlinkClick r:id="rId3"/>
              </a:rPr>
              <a:t>://</a:t>
            </a:r>
            <a:r>
              <a:rPr lang="en-US" altLang="zh-CN" sz="1600" smtClean="0">
                <a:solidFill>
                  <a:srgbClr val="4BACC6">
                    <a:lumMod val="75000"/>
                  </a:srgbClr>
                </a:solidFill>
                <a:latin typeface="微软雅黑" pitchFamily="34" charset="-122"/>
                <a:ea typeface="微软雅黑" pitchFamily="34" charset="-122"/>
                <a:hlinkClick r:id="rId3"/>
              </a:rPr>
              <a:t>chromedriver.chromium.org/downloads</a:t>
            </a:r>
            <a:r>
              <a:rPr lang="zh-CN" altLang="en-US" sz="1600">
                <a:solidFill>
                  <a:srgbClr val="4BACC6">
                    <a:lumMod val="75000"/>
                  </a:srgbClr>
                </a:solidFill>
                <a:latin typeface="微软雅黑" pitchFamily="34" charset="-122"/>
                <a:ea typeface="微软雅黑" pitchFamily="34" charset="-122"/>
              </a:rPr>
              <a:t>。</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874800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randombar(horizontal)">
                                      <p:cBhvr>
                                        <p:cTn id="27"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3600986"/>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运行环境部署</a:t>
            </a:r>
            <a:endParaRPr lang="en-US" altLang="zh-CN" sz="1600" smtClean="0">
              <a:solidFill>
                <a:srgbClr val="4BACC6">
                  <a:lumMod val="75000"/>
                </a:srgbClr>
              </a:solidFill>
              <a:latin typeface="微软雅黑" pitchFamily="34" charset="-122"/>
              <a:ea typeface="微软雅黑" pitchFamily="34" charset="-122"/>
            </a:endParaRPr>
          </a:p>
          <a:p>
            <a:pPr lvl="0" indent="342900" latinLnBrk="0">
              <a:lnSpc>
                <a:spcPct val="150000"/>
              </a:lnSpc>
            </a:pPr>
            <a:r>
              <a:rPr lang="zh-CN" altLang="en-US" sz="1600" smtClean="0">
                <a:solidFill>
                  <a:srgbClr val="4BACC6">
                    <a:lumMod val="75000"/>
                  </a:srgbClr>
                </a:solidFill>
                <a:latin typeface="微软雅黑" pitchFamily="34" charset="-122"/>
                <a:ea typeface="微软雅黑" pitchFamily="34" charset="-122"/>
              </a:rPr>
              <a:t>一个完整的</a:t>
            </a:r>
            <a:r>
              <a:rPr lang="en-US" altLang="zh-CN" sz="1600" smtClean="0">
                <a:solidFill>
                  <a:srgbClr val="4BACC6">
                    <a:lumMod val="75000"/>
                  </a:srgbClr>
                </a:solidFill>
                <a:latin typeface="微软雅黑" pitchFamily="34" charset="-122"/>
                <a:ea typeface="微软雅黑" pitchFamily="34" charset="-122"/>
              </a:rPr>
              <a:t>Selenium</a:t>
            </a:r>
            <a:r>
              <a:rPr lang="zh-CN" altLang="en-US" sz="1600" smtClean="0">
                <a:solidFill>
                  <a:srgbClr val="4BACC6">
                    <a:lumMod val="75000"/>
                  </a:srgbClr>
                </a:solidFill>
                <a:latin typeface="微软雅黑" pitchFamily="34" charset="-122"/>
                <a:ea typeface="微软雅黑" pitchFamily="34" charset="-122"/>
              </a:rPr>
              <a:t>运行环境部署包含以下四步：</a:t>
            </a:r>
            <a:endParaRPr lang="en-US" altLang="zh-CN" sz="1600" smtClean="0">
              <a:solidFill>
                <a:srgbClr val="4BACC6">
                  <a:lumMod val="75000"/>
                </a:srgbClr>
              </a:solidFill>
              <a:latin typeface="微软雅黑" pitchFamily="34" charset="-122"/>
              <a:ea typeface="微软雅黑" pitchFamily="34" charset="-122"/>
            </a:endParaRPr>
          </a:p>
          <a:p>
            <a:pPr marL="684213" lvl="0" indent="-342900" latinLnBrk="0">
              <a:lnSpc>
                <a:spcPct val="150000"/>
              </a:lnSpc>
              <a:buAutoNum type="arabicPeriod"/>
            </a:pPr>
            <a:r>
              <a:rPr lang="zh-CN" altLang="en-US" sz="1600" smtClean="0">
                <a:solidFill>
                  <a:srgbClr val="4BACC6">
                    <a:lumMod val="75000"/>
                  </a:srgbClr>
                </a:solidFill>
                <a:latin typeface="微软雅黑" pitchFamily="34" charset="-122"/>
                <a:ea typeface="微软雅黑" pitchFamily="34" charset="-122"/>
              </a:rPr>
              <a:t>安装</a:t>
            </a:r>
            <a:r>
              <a:rPr lang="en-US" altLang="zh-CN" sz="1600" smtClean="0">
                <a:solidFill>
                  <a:srgbClr val="4BACC6">
                    <a:lumMod val="75000"/>
                  </a:srgbClr>
                </a:solidFill>
                <a:latin typeface="微软雅黑" pitchFamily="34" charset="-122"/>
                <a:ea typeface="微软雅黑" pitchFamily="34" charset="-122"/>
              </a:rPr>
              <a:t>Selenium</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pip3 install –U selenium</a:t>
            </a:r>
          </a:p>
          <a:p>
            <a:pPr marL="684213" lvl="0" indent="-342900" latinLnBrk="0">
              <a:lnSpc>
                <a:spcPct val="150000"/>
              </a:lnSpc>
              <a:buAutoNum type="arabicPeriod"/>
            </a:pPr>
            <a:r>
              <a:rPr lang="zh-CN" altLang="en-US" sz="1600" smtClean="0">
                <a:solidFill>
                  <a:srgbClr val="4BACC6">
                    <a:lumMod val="75000"/>
                  </a:srgbClr>
                </a:solidFill>
                <a:latin typeface="微软雅黑" pitchFamily="34" charset="-122"/>
                <a:ea typeface="微软雅黑" pitchFamily="34" charset="-122"/>
              </a:rPr>
              <a:t>安装</a:t>
            </a:r>
            <a:r>
              <a:rPr lang="en-US" altLang="zh-CN" sz="1600" smtClean="0">
                <a:solidFill>
                  <a:srgbClr val="4BACC6">
                    <a:lumMod val="75000"/>
                  </a:srgbClr>
                </a:solidFill>
                <a:latin typeface="微软雅黑" pitchFamily="34" charset="-122"/>
                <a:ea typeface="微软雅黑" pitchFamily="34" charset="-122"/>
              </a:rPr>
              <a:t>Chrome</a:t>
            </a:r>
            <a:r>
              <a:rPr lang="zh-CN" altLang="en-US" sz="1600" smtClean="0">
                <a:solidFill>
                  <a:srgbClr val="4BACC6">
                    <a:lumMod val="75000"/>
                  </a:srgbClr>
                </a:solidFill>
                <a:latin typeface="微软雅黑" pitchFamily="34" charset="-122"/>
                <a:ea typeface="微软雅黑" pitchFamily="34" charset="-122"/>
              </a:rPr>
              <a:t>浏览器</a:t>
            </a:r>
            <a:endParaRPr lang="en-US" altLang="zh-CN" sz="1600" smtClean="0">
              <a:solidFill>
                <a:srgbClr val="4BACC6">
                  <a:lumMod val="75000"/>
                </a:srgbClr>
              </a:solidFill>
              <a:latin typeface="微软雅黑" pitchFamily="34" charset="-122"/>
              <a:ea typeface="微软雅黑" pitchFamily="34" charset="-122"/>
            </a:endParaRPr>
          </a:p>
          <a:p>
            <a:pPr marL="684213" lvl="0" indent="-342900" latinLnBrk="0">
              <a:lnSpc>
                <a:spcPct val="150000"/>
              </a:lnSpc>
              <a:buAutoNum type="arabicPeriod"/>
            </a:pPr>
            <a:r>
              <a:rPr lang="zh-CN" altLang="en-US" sz="1600" smtClean="0">
                <a:solidFill>
                  <a:srgbClr val="4BACC6">
                    <a:lumMod val="75000"/>
                  </a:srgbClr>
                </a:solidFill>
                <a:latin typeface="微软雅黑" pitchFamily="34" charset="-122"/>
                <a:ea typeface="微软雅黑" pitchFamily="34" charset="-122"/>
              </a:rPr>
              <a:t>下载</a:t>
            </a:r>
            <a:r>
              <a:rPr lang="en-US" altLang="zh-CN" sz="1600" smtClean="0">
                <a:solidFill>
                  <a:srgbClr val="4BACC6">
                    <a:lumMod val="75000"/>
                  </a:srgbClr>
                </a:solidFill>
                <a:latin typeface="微软雅黑" pitchFamily="34" charset="-122"/>
                <a:ea typeface="微软雅黑" pitchFamily="34" charset="-122"/>
              </a:rPr>
              <a:t>ChromeDriver</a:t>
            </a:r>
          </a:p>
          <a:p>
            <a:pPr marL="684213" lvl="0" indent="-342900" latinLnBrk="0">
              <a:lnSpc>
                <a:spcPct val="150000"/>
              </a:lnSpc>
              <a:buAutoNum type="arabicPeriod"/>
            </a:pPr>
            <a:r>
              <a:rPr lang="zh-CN" altLang="en-US" sz="1600" smtClean="0">
                <a:solidFill>
                  <a:srgbClr val="4BACC6">
                    <a:lumMod val="75000"/>
                  </a:srgbClr>
                </a:solidFill>
                <a:latin typeface="微软雅黑" pitchFamily="34" charset="-122"/>
                <a:ea typeface="微软雅黑" pitchFamily="34" charset="-122"/>
              </a:rPr>
              <a:t>编写自动化脚本</a:t>
            </a:r>
            <a:endParaRPr lang="en-US" altLang="zh-CN" sz="1600" smtClean="0">
              <a:solidFill>
                <a:srgbClr val="4BACC6">
                  <a:lumMod val="75000"/>
                </a:srgbClr>
              </a:solidFill>
              <a:latin typeface="微软雅黑" pitchFamily="34" charset="-122"/>
              <a:ea typeface="微软雅黑" pitchFamily="34" charset="-122"/>
            </a:endParaRP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其中，第四步下载</a:t>
            </a:r>
            <a:r>
              <a:rPr lang="en-US" altLang="zh-CN" sz="1600" smtClean="0">
                <a:solidFill>
                  <a:srgbClr val="4BACC6">
                    <a:lumMod val="75000"/>
                  </a:srgbClr>
                </a:solidFill>
                <a:latin typeface="微软雅黑" pitchFamily="34" charset="-122"/>
                <a:ea typeface="微软雅黑" pitchFamily="34" charset="-122"/>
              </a:rPr>
              <a:t>ChromeDriver</a:t>
            </a:r>
            <a:r>
              <a:rPr lang="zh-CN" altLang="en-US" sz="1600" smtClean="0">
                <a:solidFill>
                  <a:srgbClr val="4BACC6">
                    <a:lumMod val="75000"/>
                  </a:srgbClr>
                </a:solidFill>
                <a:latin typeface="微软雅黑" pitchFamily="34" charset="-122"/>
                <a:ea typeface="微软雅黑" pitchFamily="34" charset="-122"/>
              </a:rPr>
              <a:t>时应注意所要下载的驱动版本须与系统安装的</a:t>
            </a:r>
            <a:r>
              <a:rPr lang="en-US" altLang="zh-CN" sz="1600" smtClean="0">
                <a:solidFill>
                  <a:srgbClr val="4BACC6">
                    <a:lumMod val="75000"/>
                  </a:srgbClr>
                </a:solidFill>
                <a:latin typeface="微软雅黑" pitchFamily="34" charset="-122"/>
                <a:ea typeface="微软雅黑" pitchFamily="34" charset="-122"/>
              </a:rPr>
              <a:t>Chrome</a:t>
            </a:r>
            <a:r>
              <a:rPr lang="zh-CN" altLang="en-US" sz="1600" smtClean="0">
                <a:solidFill>
                  <a:srgbClr val="4BACC6">
                    <a:lumMod val="75000"/>
                  </a:srgbClr>
                </a:solidFill>
                <a:latin typeface="微软雅黑" pitchFamily="34" charset="-122"/>
                <a:ea typeface="微软雅黑" pitchFamily="34" charset="-122"/>
              </a:rPr>
              <a:t>浏览器版本一致。</a:t>
            </a:r>
            <a:r>
              <a:rPr lang="zh-CN" altLang="en-US" sz="1600">
                <a:solidFill>
                  <a:srgbClr val="4BACC6">
                    <a:lumMod val="75000"/>
                  </a:srgbClr>
                </a:solidFill>
                <a:latin typeface="微软雅黑" pitchFamily="34" charset="-122"/>
                <a:ea typeface="微软雅黑" pitchFamily="34" charset="-122"/>
              </a:rPr>
              <a:t>查看</a:t>
            </a:r>
            <a:r>
              <a:rPr lang="zh-CN" altLang="en-US" sz="1600" smtClean="0">
                <a:solidFill>
                  <a:srgbClr val="4BACC6">
                    <a:lumMod val="75000"/>
                  </a:srgbClr>
                </a:solidFill>
                <a:latin typeface="微软雅黑" pitchFamily="34" charset="-122"/>
                <a:ea typeface="微软雅黑" pitchFamily="34" charset="-122"/>
              </a:rPr>
              <a:t>当前系统中的</a:t>
            </a:r>
            <a:r>
              <a:rPr lang="en-US" altLang="zh-CN" sz="1600" smtClean="0">
                <a:solidFill>
                  <a:srgbClr val="4BACC6">
                    <a:lumMod val="75000"/>
                  </a:srgbClr>
                </a:solidFill>
                <a:latin typeface="微软雅黑" pitchFamily="34" charset="-122"/>
                <a:ea typeface="微软雅黑" pitchFamily="34" charset="-122"/>
              </a:rPr>
              <a:t>Chrome</a:t>
            </a:r>
            <a:r>
              <a:rPr lang="zh-CN" altLang="en-US" sz="1600" smtClean="0">
                <a:solidFill>
                  <a:srgbClr val="4BACC6">
                    <a:lumMod val="75000"/>
                  </a:srgbClr>
                </a:solidFill>
                <a:latin typeface="微软雅黑" pitchFamily="34" charset="-122"/>
                <a:ea typeface="微软雅黑" pitchFamily="34" charset="-122"/>
              </a:rPr>
              <a:t>浏览器版本的方式可通过在浏览器地址栏输入“</a:t>
            </a:r>
            <a:r>
              <a:rPr lang="en-US" altLang="zh-CN" sz="1600">
                <a:solidFill>
                  <a:srgbClr val="4BACC6">
                    <a:lumMod val="75000"/>
                  </a:srgbClr>
                </a:solidFill>
                <a:latin typeface="微软雅黑" pitchFamily="34" charset="-122"/>
                <a:ea typeface="微软雅黑" pitchFamily="34" charset="-122"/>
              </a:rPr>
              <a:t>chrome://</a:t>
            </a:r>
            <a:r>
              <a:rPr lang="en-US" altLang="zh-CN" sz="1600" smtClean="0">
                <a:solidFill>
                  <a:srgbClr val="4BACC6">
                    <a:lumMod val="75000"/>
                  </a:srgbClr>
                </a:solidFill>
                <a:latin typeface="微软雅黑" pitchFamily="34" charset="-122"/>
                <a:ea typeface="微软雅黑" pitchFamily="34" charset="-122"/>
              </a:rPr>
              <a:t>version</a:t>
            </a:r>
            <a:r>
              <a:rPr lang="zh-CN" altLang="en-US" sz="1600" smtClean="0">
                <a:solidFill>
                  <a:srgbClr val="4BACC6">
                    <a:lumMod val="75000"/>
                  </a:srgbClr>
                </a:solidFill>
                <a:latin typeface="微软雅黑" pitchFamily="34" charset="-122"/>
                <a:ea typeface="微软雅黑" pitchFamily="34" charset="-122"/>
              </a:rPr>
              <a:t>”回车查看。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770523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randombar(horizontal)">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randombar(horizontal)">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randombar(horizontal)">
                                      <p:cBhvr>
                                        <p:cTn id="27" dur="500"/>
                                        <p:tgtEl>
                                          <p:spTgt spid="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11">
                                            <p:txEl>
                                              <p:pRg st="5" end="5"/>
                                            </p:txEl>
                                          </p:spTgt>
                                        </p:tgtEl>
                                        <p:attrNameLst>
                                          <p:attrName>style.visibility</p:attrName>
                                        </p:attrNameLst>
                                      </p:cBhvr>
                                      <p:to>
                                        <p:strVal val="visible"/>
                                      </p:to>
                                    </p:set>
                                    <p:animEffect transition="in" filter="randombar(horizontal)">
                                      <p:cBhvr>
                                        <p:cTn id="32" dur="500"/>
                                        <p:tgtEl>
                                          <p:spTgt spid="1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11">
                                            <p:txEl>
                                              <p:pRg st="6" end="6"/>
                                            </p:txEl>
                                          </p:spTgt>
                                        </p:tgtEl>
                                        <p:attrNameLst>
                                          <p:attrName>style.visibility</p:attrName>
                                        </p:attrNameLst>
                                      </p:cBhvr>
                                      <p:to>
                                        <p:strVal val="visible"/>
                                      </p:to>
                                    </p:set>
                                    <p:animEffect transition="in" filter="randombar(horizontal)">
                                      <p:cBhvr>
                                        <p:cTn id="37"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自动化</a:t>
            </a:r>
            <a:r>
              <a:rPr lang="zh-CN" altLang="en-US" b="1">
                <a:solidFill>
                  <a:schemeClr val="accent5">
                    <a:lumMod val="50000"/>
                  </a:schemeClr>
                </a:solidFill>
                <a:latin typeface="微软雅黑" pitchFamily="34" charset="-122"/>
                <a:ea typeface="微软雅黑" pitchFamily="34" charset="-122"/>
              </a:rPr>
              <a:t>测试</a:t>
            </a:r>
            <a:r>
              <a:rPr lang="zh-CN" altLang="en-US" b="1" smtClean="0">
                <a:solidFill>
                  <a:schemeClr val="accent5">
                    <a:lumMod val="50000"/>
                  </a:schemeClr>
                </a:solidFill>
                <a:latin typeface="微软雅黑" pitchFamily="34" charset="-122"/>
                <a:ea typeface="微软雅黑" pitchFamily="34" charset="-122"/>
              </a:rPr>
              <a:t>脚本编写</a:t>
            </a:r>
            <a:endParaRPr lang="en-US" altLang="zh-CN" sz="1600" smtClean="0">
              <a:solidFill>
                <a:srgbClr val="4BACC6">
                  <a:lumMod val="75000"/>
                </a:srgbClr>
              </a:solidFill>
              <a:latin typeface="微软雅黑" pitchFamily="34" charset="-122"/>
              <a:ea typeface="微软雅黑" pitchFamily="34" charset="-122"/>
            </a:endParaRP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接下来我们分别在两种模式下编写自动化测试脚本：有界面模式、无界面模式（</a:t>
            </a:r>
            <a:r>
              <a:rPr lang="en-US" altLang="zh-CN" sz="1600" smtClean="0">
                <a:solidFill>
                  <a:srgbClr val="4BACC6">
                    <a:lumMod val="75000"/>
                  </a:srgbClr>
                </a:solidFill>
                <a:latin typeface="微软雅黑" pitchFamily="34" charset="-122"/>
                <a:ea typeface="微软雅黑" pitchFamily="34" charset="-122"/>
              </a:rPr>
              <a:t>Headless</a:t>
            </a:r>
            <a:r>
              <a:rPr lang="zh-CN" altLang="en-US" sz="1600" smtClean="0">
                <a:solidFill>
                  <a:srgbClr val="4BACC6">
                    <a:lumMod val="75000"/>
                  </a:srgbClr>
                </a:solidFill>
                <a:latin typeface="微软雅黑" pitchFamily="34" charset="-122"/>
                <a:ea typeface="微软雅黑" pitchFamily="34" charset="-122"/>
              </a:rPr>
              <a:t>），来演示</a:t>
            </a:r>
            <a:r>
              <a:rPr lang="en-US" altLang="zh-CN" sz="1600" smtClean="0">
                <a:solidFill>
                  <a:srgbClr val="4BACC6">
                    <a:lumMod val="75000"/>
                  </a:srgbClr>
                </a:solidFill>
                <a:latin typeface="微软雅黑" pitchFamily="34" charset="-122"/>
                <a:ea typeface="微软雅黑" pitchFamily="34" charset="-122"/>
              </a:rPr>
              <a:t>Selenium</a:t>
            </a:r>
            <a:r>
              <a:rPr lang="zh-CN" altLang="en-US" sz="1600" smtClean="0">
                <a:solidFill>
                  <a:srgbClr val="4BACC6">
                    <a:lumMod val="75000"/>
                  </a:srgbClr>
                </a:solidFill>
                <a:latin typeface="微软雅黑" pitchFamily="34" charset="-122"/>
                <a:ea typeface="微软雅黑" pitchFamily="34" charset="-122"/>
              </a:rPr>
              <a:t>的运行效果。</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7785" y="2501839"/>
            <a:ext cx="6548430" cy="39388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7338" y="2530205"/>
            <a:ext cx="6029325" cy="3848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16757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p:cTn id="17" dur="500" fill="hold"/>
                                        <p:tgtEl>
                                          <p:spTgt spid="1026"/>
                                        </p:tgtEl>
                                        <p:attrNameLst>
                                          <p:attrName>ppt_w</p:attrName>
                                        </p:attrNameLst>
                                      </p:cBhvr>
                                      <p:tavLst>
                                        <p:tav tm="0">
                                          <p:val>
                                            <p:fltVal val="0"/>
                                          </p:val>
                                        </p:tav>
                                        <p:tav tm="100000">
                                          <p:val>
                                            <p:strVal val="#ppt_w"/>
                                          </p:val>
                                        </p:tav>
                                      </p:tavLst>
                                    </p:anim>
                                    <p:anim calcmode="lin" valueType="num">
                                      <p:cBhvr>
                                        <p:cTn id="18" dur="500" fill="hold"/>
                                        <p:tgtEl>
                                          <p:spTgt spid="1026"/>
                                        </p:tgtEl>
                                        <p:attrNameLst>
                                          <p:attrName>ppt_h</p:attrName>
                                        </p:attrNameLst>
                                      </p:cBhvr>
                                      <p:tavLst>
                                        <p:tav tm="0">
                                          <p:val>
                                            <p:fltVal val="0"/>
                                          </p:val>
                                        </p:tav>
                                        <p:tav tm="100000">
                                          <p:val>
                                            <p:strVal val="#ppt_h"/>
                                          </p:val>
                                        </p:tav>
                                      </p:tavLst>
                                    </p:anim>
                                    <p:animEffect transition="in" filter="fade">
                                      <p:cBhvr>
                                        <p:cTn id="19" dur="500"/>
                                        <p:tgtEl>
                                          <p:spTgt spid="102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1026"/>
                                        </p:tgtEl>
                                        <p:attrNameLst>
                                          <p:attrName>ppt_w</p:attrName>
                                        </p:attrNameLst>
                                      </p:cBhvr>
                                      <p:tavLst>
                                        <p:tav tm="0">
                                          <p:val>
                                            <p:strVal val="ppt_w"/>
                                          </p:val>
                                        </p:tav>
                                        <p:tav tm="100000">
                                          <p:val>
                                            <p:fltVal val="0"/>
                                          </p:val>
                                        </p:tav>
                                      </p:tavLst>
                                    </p:anim>
                                    <p:anim calcmode="lin" valueType="num">
                                      <p:cBhvr>
                                        <p:cTn id="24" dur="500"/>
                                        <p:tgtEl>
                                          <p:spTgt spid="1026"/>
                                        </p:tgtEl>
                                        <p:attrNameLst>
                                          <p:attrName>ppt_h</p:attrName>
                                        </p:attrNameLst>
                                      </p:cBhvr>
                                      <p:tavLst>
                                        <p:tav tm="0">
                                          <p:val>
                                            <p:strVal val="ppt_h"/>
                                          </p:val>
                                        </p:tav>
                                        <p:tav tm="100000">
                                          <p:val>
                                            <p:fltVal val="0"/>
                                          </p:val>
                                        </p:tav>
                                      </p:tavLst>
                                    </p:anim>
                                    <p:animEffect transition="out" filter="fade">
                                      <p:cBhvr>
                                        <p:cTn id="25" dur="500"/>
                                        <p:tgtEl>
                                          <p:spTgt spid="1026"/>
                                        </p:tgtEl>
                                      </p:cBhvr>
                                    </p:animEffect>
                                    <p:set>
                                      <p:cBhvr>
                                        <p:cTn id="26" dur="1" fill="hold">
                                          <p:stCondLst>
                                            <p:cond delay="499"/>
                                          </p:stCondLst>
                                        </p:cTn>
                                        <p:tgtEl>
                                          <p:spTgt spid="102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1027"/>
                                        </p:tgtEl>
                                        <p:attrNameLst>
                                          <p:attrName>style.visibility</p:attrName>
                                        </p:attrNameLst>
                                      </p:cBhvr>
                                      <p:to>
                                        <p:strVal val="visible"/>
                                      </p:to>
                                    </p:set>
                                    <p:anim calcmode="lin" valueType="num">
                                      <p:cBhvr>
                                        <p:cTn id="31" dur="500" fill="hold"/>
                                        <p:tgtEl>
                                          <p:spTgt spid="1027"/>
                                        </p:tgtEl>
                                        <p:attrNameLst>
                                          <p:attrName>ppt_w</p:attrName>
                                        </p:attrNameLst>
                                      </p:cBhvr>
                                      <p:tavLst>
                                        <p:tav tm="0">
                                          <p:val>
                                            <p:fltVal val="0"/>
                                          </p:val>
                                        </p:tav>
                                        <p:tav tm="100000">
                                          <p:val>
                                            <p:strVal val="#ppt_w"/>
                                          </p:val>
                                        </p:tav>
                                      </p:tavLst>
                                    </p:anim>
                                    <p:anim calcmode="lin" valueType="num">
                                      <p:cBhvr>
                                        <p:cTn id="32" dur="500" fill="hold"/>
                                        <p:tgtEl>
                                          <p:spTgt spid="1027"/>
                                        </p:tgtEl>
                                        <p:attrNameLst>
                                          <p:attrName>ppt_h</p:attrName>
                                        </p:attrNameLst>
                                      </p:cBhvr>
                                      <p:tavLst>
                                        <p:tav tm="0">
                                          <p:val>
                                            <p:fltVal val="0"/>
                                          </p:val>
                                        </p:tav>
                                        <p:tav tm="100000">
                                          <p:val>
                                            <p:strVal val="#ppt_h"/>
                                          </p:val>
                                        </p:tav>
                                      </p:tavLst>
                                    </p:anim>
                                    <p:animEffect transition="in" filter="fade">
                                      <p:cBhvr>
                                        <p:cTn id="33"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浏览器对象声明</a:t>
            </a:r>
            <a:endParaRPr lang="en-US" altLang="zh-CN" sz="1600" smtClean="0">
              <a:solidFill>
                <a:srgbClr val="4BACC6">
                  <a:lumMod val="75000"/>
                </a:srgbClr>
              </a:solidFill>
              <a:latin typeface="微软雅黑" pitchFamily="34" charset="-122"/>
              <a:ea typeface="微软雅黑" pitchFamily="34" charset="-122"/>
            </a:endParaRPr>
          </a:p>
          <a:p>
            <a:pPr lvl="0" indent="341313" latinLnBrk="0">
              <a:lnSpc>
                <a:spcPct val="150000"/>
              </a:lnSpc>
            </a:pPr>
            <a:r>
              <a:rPr lang="zh-CN" altLang="en-US" sz="1600">
                <a:solidFill>
                  <a:srgbClr val="4BACC6">
                    <a:lumMod val="75000"/>
                  </a:srgbClr>
                </a:solidFill>
                <a:latin typeface="微软雅黑" pitchFamily="34" charset="-122"/>
                <a:ea typeface="微软雅黑" pitchFamily="34" charset="-122"/>
              </a:rPr>
              <a:t>声明使用系统中的哪种浏览器进行</a:t>
            </a:r>
            <a:r>
              <a:rPr lang="zh-CN" altLang="en-US" sz="1600" smtClean="0">
                <a:solidFill>
                  <a:srgbClr val="4BACC6">
                    <a:lumMod val="75000"/>
                  </a:srgbClr>
                </a:solidFill>
                <a:latin typeface="微软雅黑" pitchFamily="34" charset="-122"/>
                <a:ea typeface="微软雅黑" pitchFamily="34" charset="-122"/>
              </a:rPr>
              <a:t>模拟访问。支持</a:t>
            </a:r>
            <a:r>
              <a:rPr lang="en-US" altLang="zh-CN" sz="1600" smtClean="0">
                <a:solidFill>
                  <a:srgbClr val="4BACC6">
                    <a:lumMod val="75000"/>
                  </a:srgbClr>
                </a:solidFill>
                <a:latin typeface="微软雅黑" pitchFamily="34" charset="-122"/>
                <a:ea typeface="微软雅黑" pitchFamily="34" charset="-122"/>
              </a:rPr>
              <a:t>Chrome</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Firefox</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Edge </a:t>
            </a:r>
            <a:r>
              <a:rPr lang="zh-CN" altLang="en-US" sz="1600" smtClean="0">
                <a:solidFill>
                  <a:srgbClr val="4BACC6">
                    <a:lumMod val="75000"/>
                  </a:srgbClr>
                </a:solidFill>
                <a:latin typeface="微软雅黑" pitchFamily="34" charset="-122"/>
                <a:ea typeface="微软雅黑" pitchFamily="34" charset="-122"/>
              </a:rPr>
              <a:t>等浏览器，</a:t>
            </a:r>
            <a:r>
              <a:rPr lang="zh-CN" altLang="en-US" sz="1600">
                <a:solidFill>
                  <a:srgbClr val="4BACC6">
                    <a:lumMod val="75000"/>
                  </a:srgbClr>
                </a:solidFill>
                <a:latin typeface="微软雅黑" pitchFamily="34" charset="-122"/>
                <a:ea typeface="微软雅黑" pitchFamily="34" charset="-122"/>
              </a:rPr>
              <a:t>也支持无界面浏览器 </a:t>
            </a:r>
            <a:r>
              <a:rPr lang="en-US" altLang="zh-CN" sz="1600" smtClean="0">
                <a:solidFill>
                  <a:srgbClr val="4BACC6">
                    <a:lumMod val="75000"/>
                  </a:srgbClr>
                </a:solidFill>
                <a:latin typeface="微软雅黑" pitchFamily="34" charset="-122"/>
                <a:ea typeface="微软雅黑" pitchFamily="34" charset="-122"/>
              </a:rPr>
              <a:t>PhantomJS</a:t>
            </a:r>
            <a:r>
              <a:rPr lang="zh-CN" altLang="en-US" sz="1600" smtClean="0">
                <a:solidFill>
                  <a:srgbClr val="4BACC6">
                    <a:lumMod val="75000"/>
                  </a:srgbClr>
                </a:solidFill>
                <a:latin typeface="微软雅黑" pitchFamily="34" charset="-122"/>
                <a:ea typeface="微软雅黑" pitchFamily="34" charset="-122"/>
              </a:rPr>
              <a:t>。代码示例如下：</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3738" y="2823526"/>
            <a:ext cx="2676525" cy="171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9709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anim calcmode="lin" valueType="num">
                                      <p:cBhvr>
                                        <p:cTn id="17" dur="500" fill="hold"/>
                                        <p:tgtEl>
                                          <p:spTgt spid="2050"/>
                                        </p:tgtEl>
                                        <p:attrNameLst>
                                          <p:attrName>ppt_w</p:attrName>
                                        </p:attrNameLst>
                                      </p:cBhvr>
                                      <p:tavLst>
                                        <p:tav tm="0">
                                          <p:val>
                                            <p:fltVal val="0"/>
                                          </p:val>
                                        </p:tav>
                                        <p:tav tm="100000">
                                          <p:val>
                                            <p:strVal val="#ppt_w"/>
                                          </p:val>
                                        </p:tav>
                                      </p:tavLst>
                                    </p:anim>
                                    <p:anim calcmode="lin" valueType="num">
                                      <p:cBhvr>
                                        <p:cTn id="18" dur="500" fill="hold"/>
                                        <p:tgtEl>
                                          <p:spTgt spid="2050"/>
                                        </p:tgtEl>
                                        <p:attrNameLst>
                                          <p:attrName>ppt_h</p:attrName>
                                        </p:attrNameLst>
                                      </p:cBhvr>
                                      <p:tavLst>
                                        <p:tav tm="0">
                                          <p:val>
                                            <p:fltVal val="0"/>
                                          </p:val>
                                        </p:tav>
                                        <p:tav tm="100000">
                                          <p:val>
                                            <p:strVal val="#ppt_h"/>
                                          </p:val>
                                        </p:tav>
                                      </p:tavLst>
                                    </p:anim>
                                    <p:animEffect transition="in" filter="fade">
                                      <p:cBhvr>
                                        <p:cTn id="19"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015663"/>
          </a:xfrm>
          <a:prstGeom prst="rect">
            <a:avLst/>
          </a:prstGeom>
          <a:noFill/>
        </p:spPr>
        <p:txBody>
          <a:bodyPr wrap="square" rtlCol="0">
            <a:spAutoFit/>
          </a:bodyPr>
          <a:lstStyle/>
          <a:p>
            <a:pPr latinLnBrk="0">
              <a:lnSpc>
                <a:spcPct val="200000"/>
              </a:lnSpc>
            </a:pPr>
            <a:r>
              <a:rPr lang="zh-CN" altLang="en-US" b="1" smtClean="0">
                <a:solidFill>
                  <a:schemeClr val="accent5">
                    <a:lumMod val="50000"/>
                  </a:schemeClr>
                </a:solidFill>
                <a:latin typeface="微软雅黑" pitchFamily="34" charset="-122"/>
                <a:ea typeface="微软雅黑" pitchFamily="34" charset="-122"/>
              </a:rPr>
              <a:t>页面</a:t>
            </a:r>
            <a:r>
              <a:rPr lang="zh-CN" altLang="en-US" b="1">
                <a:solidFill>
                  <a:schemeClr val="accent5">
                    <a:lumMod val="50000"/>
                  </a:schemeClr>
                </a:solidFill>
                <a:latin typeface="微软雅黑" pitchFamily="34" charset="-122"/>
                <a:ea typeface="微软雅黑" pitchFamily="34" charset="-122"/>
              </a:rPr>
              <a:t>访问</a:t>
            </a: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模拟在浏览器地址栏键入</a:t>
            </a:r>
            <a:r>
              <a:rPr lang="en-US" altLang="zh-CN" sz="1600" smtClean="0">
                <a:solidFill>
                  <a:srgbClr val="4BACC6">
                    <a:lumMod val="75000"/>
                  </a:srgbClr>
                </a:solidFill>
                <a:latin typeface="微软雅黑" pitchFamily="34" charset="-122"/>
                <a:ea typeface="微软雅黑" pitchFamily="34" charset="-122"/>
              </a:rPr>
              <a:t>URL</a:t>
            </a:r>
            <a:r>
              <a:rPr lang="zh-CN" altLang="en-US" sz="1600" smtClean="0">
                <a:solidFill>
                  <a:srgbClr val="4BACC6">
                    <a:lumMod val="75000"/>
                  </a:srgbClr>
                </a:solidFill>
                <a:latin typeface="微软雅黑" pitchFamily="34" charset="-122"/>
                <a:ea typeface="微软雅黑" pitchFamily="34" charset="-122"/>
              </a:rPr>
              <a:t>链接访问网页，使用浏览器对象的</a:t>
            </a:r>
            <a:r>
              <a:rPr lang="en-US" altLang="zh-CN" sz="1600" smtClean="0">
                <a:solidFill>
                  <a:srgbClr val="4BACC6">
                    <a:lumMod val="75000"/>
                  </a:srgbClr>
                </a:solidFill>
                <a:latin typeface="微软雅黑" pitchFamily="34" charset="-122"/>
                <a:ea typeface="微软雅黑" pitchFamily="34" charset="-122"/>
              </a:rPr>
              <a:t>get</a:t>
            </a:r>
            <a:r>
              <a:rPr lang="zh-CN" altLang="en-US" sz="1600" smtClean="0">
                <a:solidFill>
                  <a:srgbClr val="4BACC6">
                    <a:lumMod val="75000"/>
                  </a:srgbClr>
                </a:solidFill>
                <a:latin typeface="微软雅黑" pitchFamily="34" charset="-122"/>
                <a:ea typeface="微软雅黑" pitchFamily="34" charset="-122"/>
              </a:rPr>
              <a:t>方法进行访问。</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800235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1384995"/>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DOM</a:t>
            </a:r>
            <a:r>
              <a:rPr lang="zh-CN" altLang="en-US" b="1">
                <a:solidFill>
                  <a:schemeClr val="accent5">
                    <a:lumMod val="50000"/>
                  </a:schemeClr>
                </a:solidFill>
                <a:latin typeface="微软雅黑" pitchFamily="34" charset="-122"/>
                <a:ea typeface="微软雅黑" pitchFamily="34" charset="-122"/>
              </a:rPr>
              <a:t>节点查找</a:t>
            </a:r>
          </a:p>
          <a:p>
            <a:pPr lvl="0" indent="341313" latinLnBrk="0">
              <a:lnSpc>
                <a:spcPct val="150000"/>
              </a:lnSpc>
            </a:pPr>
            <a:r>
              <a:rPr lang="zh-CN" altLang="en-US" sz="1600" smtClean="0">
                <a:solidFill>
                  <a:srgbClr val="4BACC6">
                    <a:lumMod val="75000"/>
                  </a:srgbClr>
                </a:solidFill>
                <a:latin typeface="微软雅黑" pitchFamily="34" charset="-122"/>
                <a:ea typeface="微软雅黑" pitchFamily="34" charset="-122"/>
              </a:rPr>
              <a:t>查找指定</a:t>
            </a:r>
            <a:r>
              <a:rPr lang="en-US" altLang="zh-CN" sz="1600">
                <a:solidFill>
                  <a:srgbClr val="4BACC6">
                    <a:lumMod val="75000"/>
                  </a:srgbClr>
                </a:solidFill>
                <a:latin typeface="微软雅黑" pitchFamily="34" charset="-122"/>
                <a:ea typeface="微软雅黑" pitchFamily="34" charset="-122"/>
              </a:rPr>
              <a:t>id</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class</a:t>
            </a:r>
            <a:r>
              <a:rPr lang="zh-CN" altLang="en-US" sz="160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name</a:t>
            </a:r>
            <a:r>
              <a:rPr lang="zh-CN" altLang="en-US" sz="160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tag</a:t>
            </a:r>
            <a:r>
              <a:rPr lang="zh-CN" altLang="en-US" sz="1600" smtClean="0">
                <a:solidFill>
                  <a:srgbClr val="4BACC6">
                    <a:lumMod val="75000"/>
                  </a:srgbClr>
                </a:solidFill>
                <a:latin typeface="微软雅黑" pitchFamily="34" charset="-122"/>
                <a:ea typeface="微软雅黑" pitchFamily="34" charset="-122"/>
              </a:rPr>
              <a:t>、</a:t>
            </a:r>
            <a:r>
              <a:rPr lang="en-US" altLang="zh-CN" sz="1600">
                <a:solidFill>
                  <a:srgbClr val="4BACC6">
                    <a:lumMod val="75000"/>
                  </a:srgbClr>
                </a:solidFill>
                <a:latin typeface="微软雅黑" pitchFamily="34" charset="-122"/>
                <a:ea typeface="微软雅黑" pitchFamily="34" charset="-122"/>
              </a:rPr>
              <a:t> selector </a:t>
            </a:r>
            <a:r>
              <a:rPr lang="zh-CN" altLang="en-US" sz="1600" smtClean="0">
                <a:solidFill>
                  <a:srgbClr val="4BACC6">
                    <a:lumMod val="75000"/>
                  </a:srgbClr>
                </a:solidFill>
                <a:latin typeface="微软雅黑" pitchFamily="34" charset="-122"/>
                <a:ea typeface="微软雅黑" pitchFamily="34" charset="-122"/>
              </a:rPr>
              <a:t>或</a:t>
            </a:r>
            <a:r>
              <a:rPr lang="en-US" altLang="zh-CN" sz="1600" smtClean="0">
                <a:solidFill>
                  <a:srgbClr val="4BACC6">
                    <a:lumMod val="75000"/>
                  </a:srgbClr>
                </a:solidFill>
                <a:latin typeface="微软雅黑" pitchFamily="34" charset="-122"/>
                <a:ea typeface="微软雅黑" pitchFamily="34" charset="-122"/>
              </a:rPr>
              <a:t>xpath</a:t>
            </a:r>
            <a:r>
              <a:rPr lang="zh-CN" altLang="en-US" sz="1600" smtClean="0">
                <a:solidFill>
                  <a:srgbClr val="4BACC6">
                    <a:lumMod val="75000"/>
                  </a:srgbClr>
                </a:solidFill>
                <a:latin typeface="微软雅黑" pitchFamily="34" charset="-122"/>
                <a:ea typeface="微软雅黑" pitchFamily="34" charset="-122"/>
              </a:rPr>
              <a:t>等</a:t>
            </a:r>
            <a:r>
              <a:rPr lang="zh-CN" altLang="en-US" sz="1600">
                <a:solidFill>
                  <a:srgbClr val="4BACC6">
                    <a:lumMod val="75000"/>
                  </a:srgbClr>
                </a:solidFill>
                <a:latin typeface="微软雅黑" pitchFamily="34" charset="-122"/>
                <a:ea typeface="微软雅黑" pitchFamily="34" charset="-122"/>
              </a:rPr>
              <a:t>对应的</a:t>
            </a:r>
            <a:r>
              <a:rPr lang="en-US" altLang="zh-CN" sz="1600" smtClean="0">
                <a:solidFill>
                  <a:srgbClr val="4BACC6">
                    <a:lumMod val="75000"/>
                  </a:srgbClr>
                </a:solidFill>
                <a:latin typeface="微软雅黑" pitchFamily="34" charset="-122"/>
                <a:ea typeface="微软雅黑" pitchFamily="34" charset="-122"/>
              </a:rPr>
              <a:t>DOM</a:t>
            </a:r>
            <a:r>
              <a:rPr lang="zh-CN" altLang="en-US" sz="1600" smtClean="0">
                <a:solidFill>
                  <a:srgbClr val="4BACC6">
                    <a:lumMod val="75000"/>
                  </a:srgbClr>
                </a:solidFill>
                <a:latin typeface="微软雅黑" pitchFamily="34" charset="-122"/>
                <a:ea typeface="微软雅黑" pitchFamily="34" charset="-122"/>
              </a:rPr>
              <a:t>节点，分为查找单个节点和查找多个节点，对应浏览器对象的</a:t>
            </a:r>
            <a:r>
              <a:rPr lang="en-US" altLang="zh-CN" sz="1600" smtClean="0">
                <a:solidFill>
                  <a:srgbClr val="4BACC6">
                    <a:lumMod val="75000"/>
                  </a:srgbClr>
                </a:solidFill>
                <a:latin typeface="微软雅黑" pitchFamily="34" charset="-122"/>
                <a:ea typeface="微软雅黑" pitchFamily="34" charset="-122"/>
              </a:rPr>
              <a:t>find_element</a:t>
            </a:r>
            <a:r>
              <a:rPr lang="zh-CN" altLang="en-US" sz="1600" smtClean="0">
                <a:solidFill>
                  <a:srgbClr val="4BACC6">
                    <a:lumMod val="75000"/>
                  </a:srgbClr>
                </a:solidFill>
                <a:latin typeface="微软雅黑" pitchFamily="34" charset="-122"/>
                <a:ea typeface="微软雅黑" pitchFamily="34" charset="-122"/>
              </a:rPr>
              <a:t>方法和</a:t>
            </a:r>
            <a:r>
              <a:rPr lang="en-US" altLang="zh-CN" sz="1600" smtClean="0">
                <a:solidFill>
                  <a:srgbClr val="4BACC6">
                    <a:lumMod val="75000"/>
                  </a:srgbClr>
                </a:solidFill>
                <a:latin typeface="微软雅黑" pitchFamily="34" charset="-122"/>
                <a:ea typeface="微软雅黑" pitchFamily="34" charset="-122"/>
              </a:rPr>
              <a:t>find_elements</a:t>
            </a:r>
            <a:r>
              <a:rPr lang="zh-CN" altLang="en-US" sz="1600" smtClean="0">
                <a:solidFill>
                  <a:srgbClr val="4BACC6">
                    <a:lumMod val="75000"/>
                  </a:srgbClr>
                </a:solidFill>
                <a:latin typeface="微软雅黑" pitchFamily="34" charset="-122"/>
                <a:ea typeface="微软雅黑" pitchFamily="34" charset="-122"/>
              </a:rPr>
              <a:t>方法。</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 name="组合 1"/>
          <p:cNvGrpSpPr/>
          <p:nvPr/>
        </p:nvGrpSpPr>
        <p:grpSpPr>
          <a:xfrm>
            <a:off x="1535262" y="2780928"/>
            <a:ext cx="6073476" cy="1952625"/>
            <a:chOff x="1450852" y="2924944"/>
            <a:chExt cx="6073476" cy="1952625"/>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0852" y="2924944"/>
              <a:ext cx="2828925" cy="1952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19203" y="2924944"/>
              <a:ext cx="2905125" cy="194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2335008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500" fill="hold"/>
                                        <p:tgtEl>
                                          <p:spTgt spid="2"/>
                                        </p:tgtEl>
                                        <p:attrNameLst>
                                          <p:attrName>ppt_w</p:attrName>
                                        </p:attrNameLst>
                                      </p:cBhvr>
                                      <p:tavLst>
                                        <p:tav tm="0">
                                          <p:val>
                                            <p:fltVal val="0"/>
                                          </p:val>
                                        </p:tav>
                                        <p:tav tm="100000">
                                          <p:val>
                                            <p:strVal val="#ppt_w"/>
                                          </p:val>
                                        </p:tav>
                                      </p:tavLst>
                                    </p:anim>
                                    <p:anim calcmode="lin" valueType="num">
                                      <p:cBhvr>
                                        <p:cTn id="18" dur="500" fill="hold"/>
                                        <p:tgtEl>
                                          <p:spTgt spid="2"/>
                                        </p:tgtEl>
                                        <p:attrNameLst>
                                          <p:attrName>ppt_h</p:attrName>
                                        </p:attrNameLst>
                                      </p:cBhvr>
                                      <p:tavLst>
                                        <p:tav tm="0">
                                          <p:val>
                                            <p:fltVal val="0"/>
                                          </p:val>
                                        </p:tav>
                                        <p:tav tm="100000">
                                          <p:val>
                                            <p:strVal val="#ppt_h"/>
                                          </p:val>
                                        </p:tav>
                                      </p:tavLst>
                                    </p:anim>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1916" y="908720"/>
            <a:ext cx="8208912" cy="2123658"/>
          </a:xfrm>
          <a:prstGeom prst="rect">
            <a:avLst/>
          </a:prstGeom>
          <a:noFill/>
        </p:spPr>
        <p:txBody>
          <a:bodyPr wrap="square" rtlCol="0">
            <a:spAutoFit/>
          </a:bodyPr>
          <a:lstStyle/>
          <a:p>
            <a:pPr latinLnBrk="0">
              <a:lnSpc>
                <a:spcPct val="200000"/>
              </a:lnSpc>
            </a:pPr>
            <a:r>
              <a:rPr lang="en-US" altLang="zh-CN" b="1" smtClean="0">
                <a:solidFill>
                  <a:schemeClr val="accent5">
                    <a:lumMod val="50000"/>
                  </a:schemeClr>
                </a:solidFill>
                <a:latin typeface="微软雅黑" pitchFamily="34" charset="-122"/>
                <a:ea typeface="微软雅黑" pitchFamily="34" charset="-122"/>
              </a:rPr>
              <a:t>DOM</a:t>
            </a:r>
            <a:r>
              <a:rPr lang="zh-CN" altLang="en-US" b="1" smtClean="0">
                <a:solidFill>
                  <a:schemeClr val="accent5">
                    <a:lumMod val="50000"/>
                  </a:schemeClr>
                </a:solidFill>
                <a:latin typeface="微软雅黑" pitchFamily="34" charset="-122"/>
                <a:ea typeface="微软雅黑" pitchFamily="34" charset="-122"/>
              </a:rPr>
              <a:t>节点信息获取</a:t>
            </a:r>
          </a:p>
          <a:p>
            <a:pPr lvl="0" indent="341313" latinLnBrk="0">
              <a:lnSpc>
                <a:spcPct val="150000"/>
              </a:lnSpc>
            </a:pPr>
            <a:r>
              <a:rPr lang="en-US" altLang="zh-CN" sz="1600" smtClean="0">
                <a:solidFill>
                  <a:srgbClr val="4BACC6">
                    <a:lumMod val="75000"/>
                  </a:srgbClr>
                </a:solidFill>
                <a:latin typeface="微软雅黑" pitchFamily="34" charset="-122"/>
                <a:ea typeface="微软雅黑" pitchFamily="34" charset="-122"/>
              </a:rPr>
              <a:t>DOM</a:t>
            </a:r>
            <a:r>
              <a:rPr lang="zh-CN" altLang="en-US" sz="1600" smtClean="0">
                <a:solidFill>
                  <a:srgbClr val="4BACC6">
                    <a:lumMod val="75000"/>
                  </a:srgbClr>
                </a:solidFill>
                <a:latin typeface="微软雅黑" pitchFamily="34" charset="-122"/>
                <a:ea typeface="微软雅黑" pitchFamily="34" charset="-122"/>
              </a:rPr>
              <a:t>节点信息包括节点的属性值、文本值、位置、标签名和大小等。每一个获取</a:t>
            </a:r>
            <a:r>
              <a:rPr lang="zh-CN" altLang="en-US" sz="1600" smtClean="0">
                <a:solidFill>
                  <a:srgbClr val="4BACC6">
                    <a:lumMod val="75000"/>
                  </a:srgbClr>
                </a:solidFill>
                <a:latin typeface="微软雅黑" pitchFamily="34" charset="-122"/>
                <a:ea typeface="微软雅黑" pitchFamily="34" charset="-122"/>
              </a:rPr>
              <a:t>到的</a:t>
            </a:r>
            <a:r>
              <a:rPr lang="en-US" altLang="zh-CN" sz="1600" smtClean="0">
                <a:solidFill>
                  <a:srgbClr val="4BACC6">
                    <a:lumMod val="75000"/>
                  </a:srgbClr>
                </a:solidFill>
                <a:latin typeface="微软雅黑" pitchFamily="34" charset="-122"/>
                <a:ea typeface="微软雅黑" pitchFamily="34" charset="-122"/>
              </a:rPr>
              <a:t>DOM</a:t>
            </a:r>
            <a:r>
              <a:rPr lang="zh-CN" altLang="en-US" sz="1600" smtClean="0">
                <a:solidFill>
                  <a:srgbClr val="4BACC6">
                    <a:lumMod val="75000"/>
                  </a:srgbClr>
                </a:solidFill>
                <a:latin typeface="微软雅黑" pitchFamily="34" charset="-122"/>
                <a:ea typeface="微软雅黑" pitchFamily="34" charset="-122"/>
              </a:rPr>
              <a:t>节点即为一个</a:t>
            </a:r>
            <a:r>
              <a:rPr lang="en-US" altLang="zh-CN" sz="1600" smtClean="0">
                <a:solidFill>
                  <a:srgbClr val="4BACC6">
                    <a:lumMod val="75000"/>
                  </a:srgbClr>
                </a:solidFill>
                <a:latin typeface="微软雅黑" pitchFamily="34" charset="-122"/>
                <a:ea typeface="微软雅黑" pitchFamily="34" charset="-122"/>
              </a:rPr>
              <a:t>WebElement </a:t>
            </a:r>
            <a:r>
              <a:rPr lang="zh-CN" altLang="en-US" sz="1600" smtClean="0">
                <a:solidFill>
                  <a:srgbClr val="4BACC6">
                    <a:lumMod val="75000"/>
                  </a:srgbClr>
                </a:solidFill>
                <a:latin typeface="微软雅黑" pitchFamily="34" charset="-122"/>
                <a:ea typeface="微软雅黑" pitchFamily="34" charset="-122"/>
              </a:rPr>
              <a:t>对象，该对象的</a:t>
            </a:r>
            <a:r>
              <a:rPr lang="en-US" altLang="zh-CN" sz="1600" smtClean="0">
                <a:solidFill>
                  <a:srgbClr val="4BACC6">
                    <a:lumMod val="75000"/>
                  </a:srgbClr>
                </a:solidFill>
                <a:latin typeface="微软雅黑" pitchFamily="34" charset="-122"/>
                <a:ea typeface="微软雅黑" pitchFamily="34" charset="-122"/>
              </a:rPr>
              <a:t>get_attribute</a:t>
            </a:r>
            <a:r>
              <a:rPr lang="zh-CN" altLang="en-US" sz="1600" smtClean="0">
                <a:solidFill>
                  <a:srgbClr val="4BACC6">
                    <a:lumMod val="75000"/>
                  </a:srgbClr>
                </a:solidFill>
                <a:latin typeface="微软雅黑" pitchFamily="34" charset="-122"/>
                <a:ea typeface="微软雅黑" pitchFamily="34" charset="-122"/>
              </a:rPr>
              <a:t>方法可以获取节点的属性信息，其</a:t>
            </a:r>
            <a:r>
              <a:rPr lang="en-US" altLang="zh-CN" sz="1600" smtClean="0">
                <a:solidFill>
                  <a:srgbClr val="4BACC6">
                    <a:lumMod val="75000"/>
                  </a:srgbClr>
                </a:solidFill>
                <a:latin typeface="微软雅黑" pitchFamily="34" charset="-122"/>
                <a:ea typeface="微软雅黑" pitchFamily="34" charset="-122"/>
              </a:rPr>
              <a:t>text</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 location</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tag_name</a:t>
            </a:r>
            <a:r>
              <a:rPr lang="zh-CN" altLang="en-US" sz="1600" smtClean="0">
                <a:solidFill>
                  <a:srgbClr val="4BACC6">
                    <a:lumMod val="75000"/>
                  </a:srgbClr>
                </a:solidFill>
                <a:latin typeface="微软雅黑" pitchFamily="34" charset="-122"/>
                <a:ea typeface="微软雅黑" pitchFamily="34" charset="-122"/>
              </a:rPr>
              <a:t>、</a:t>
            </a:r>
            <a:r>
              <a:rPr lang="en-US" altLang="zh-CN" sz="1600" smtClean="0">
                <a:solidFill>
                  <a:srgbClr val="4BACC6">
                    <a:lumMod val="75000"/>
                  </a:srgbClr>
                </a:solidFill>
                <a:latin typeface="微软雅黑" pitchFamily="34" charset="-122"/>
                <a:ea typeface="微软雅黑" pitchFamily="34" charset="-122"/>
              </a:rPr>
              <a:t>size</a:t>
            </a:r>
            <a:r>
              <a:rPr lang="zh-CN" altLang="en-US" sz="1600" smtClean="0">
                <a:solidFill>
                  <a:srgbClr val="4BACC6">
                    <a:lumMod val="75000"/>
                  </a:srgbClr>
                </a:solidFill>
                <a:latin typeface="微软雅黑" pitchFamily="34" charset="-122"/>
                <a:ea typeface="微软雅黑" pitchFamily="34" charset="-122"/>
              </a:rPr>
              <a:t>属性分别可获取文本值、位置、标签名和大小信息。</a:t>
            </a:r>
            <a:endParaRPr lang="en-US" altLang="zh-CN" sz="1600" smtClean="0">
              <a:solidFill>
                <a:srgbClr val="4BACC6">
                  <a:lumMod val="75000"/>
                </a:srgbClr>
              </a:solidFill>
              <a:latin typeface="微软雅黑" pitchFamily="34" charset="-122"/>
              <a:ea typeface="微软雅黑" pitchFamily="34" charset="-122"/>
            </a:endParaRPr>
          </a:p>
        </p:txBody>
      </p:sp>
      <p:sp>
        <p:nvSpPr>
          <p:cNvPr id="4" name="AutoShape 2" descr="JavaScript HTML D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AutoShape 4" descr="DOM HTML tre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471297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2"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3832</TotalTime>
  <Words>6804</Words>
  <Application>Microsoft Office PowerPoint</Application>
  <PresentationFormat>全屏显示(4:3)</PresentationFormat>
  <Paragraphs>562</Paragraphs>
  <Slides>109</Slides>
  <Notes>104</Notes>
  <HiddenSlides>0</HiddenSlides>
  <MMClips>0</MMClips>
  <ScaleCrop>false</ScaleCrop>
  <HeadingPairs>
    <vt:vector size="4" baseType="variant">
      <vt:variant>
        <vt:lpstr>主题</vt:lpstr>
      </vt:variant>
      <vt:variant>
        <vt:i4>1</vt:i4>
      </vt:variant>
      <vt:variant>
        <vt:lpstr>幻灯片标题</vt:lpstr>
      </vt:variant>
      <vt:variant>
        <vt:i4>109</vt:i4>
      </vt:variant>
    </vt:vector>
  </HeadingPairs>
  <TitlesOfParts>
    <vt:vector size="110" baseType="lpstr">
      <vt:lpstr>Office 테마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Gray-leaf-PowerPoint-Templates-Design-pptx</dc:title>
  <dc:creator>ALLPPT.COM</dc:creator>
  <cp:lastModifiedBy>Vector</cp:lastModifiedBy>
  <cp:revision>986</cp:revision>
  <dcterms:created xsi:type="dcterms:W3CDTF">2012-06-16T23:27:00Z</dcterms:created>
  <dcterms:modified xsi:type="dcterms:W3CDTF">2020-11-12T06:31:32Z</dcterms:modified>
</cp:coreProperties>
</file>

<file path=docProps/thumbnail.jpeg>
</file>